
<file path=[Content_Types].xml><?xml version="1.0" encoding="utf-8"?>
<Types xmlns="http://schemas.openxmlformats.org/package/2006/content-types">
  <Override PartName="/ppt/slides/slide45.xml" ContentType="application/vnd.openxmlformats-officedocument.presentationml.slide+xml"/>
  <Override PartName="/ppt/slides/slide53.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Override PartName="/ppt/slides/slide46.xml" ContentType="application/vnd.openxmlformats-officedocument.presentationml.slide+xml"/>
  <Default Extension="xml" ContentType="application/xml"/>
  <Override PartName="/ppt/slides/slide19.xml" ContentType="application/vnd.openxmlformats-officedocument.presentationml.slide+xml"/>
  <Override PartName="/ppt/slides/slide54.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50.xml" ContentType="application/vnd.openxmlformats-officedocument.presentationml.slide+xml"/>
  <Override PartName="/ppt/slides/slide15.xml" ContentType="application/vnd.openxmlformats-officedocument.presentationml.slide+xml"/>
  <Override PartName="/ppt/slideLayouts/slideLayout12.xml" ContentType="application/vnd.openxmlformats-officedocument.presentationml.slideLayout+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52.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s/slide49.xml" ContentType="application/vnd.openxmlformats-officedocument.presentationml.slide+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9" r:id="rId21"/>
    <p:sldId id="280" r:id="rId22"/>
    <p:sldId id="281" r:id="rId23"/>
    <p:sldId id="282" r:id="rId24"/>
    <p:sldId id="283" r:id="rId25"/>
    <p:sldId id="284" r:id="rId26"/>
    <p:sldId id="285" r:id="rId27"/>
    <p:sldId id="286" r:id="rId28"/>
    <p:sldId id="276" r:id="rId29"/>
    <p:sldId id="277" r:id="rId30"/>
    <p:sldId id="278"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9" r:id="rId53"/>
    <p:sldId id="308" r:id="rId54"/>
    <p:sldId id="310" r:id="rId55"/>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70" d="100"/>
          <a:sy n="70" d="100"/>
        </p:scale>
        <p:origin x="-600" y="-120"/>
      </p:cViewPr>
      <p:guideLst>
        <p:guide orient="horz" pos="3072"/>
        <p:guide pos="4096"/>
      </p:guideLst>
    </p:cSldViewPr>
  </p:slideViewPr>
  <p:notesTextViewPr>
    <p:cViewPr>
      <p:scale>
        <a:sx n="100" d="100"/>
        <a:sy n="100" d="100"/>
      </p:scale>
      <p:origin x="0" y="0"/>
    </p:cViewPr>
  </p:notesTextViewPr>
  <p:sorterViewPr>
    <p:cViewPr>
      <p:scale>
        <a:sx n="66" d="100"/>
        <a:sy n="66" d="100"/>
      </p:scale>
      <p:origin x="0" y="136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00596739"/>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Title Text</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80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8000"/>
              <a:t>Title Text</a:t>
            </a:r>
          </a:p>
        </p:txBody>
      </p:sp>
      <p:sp>
        <p:nvSpPr>
          <p:cNvPr id="19" name="Shape 19"/>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Title Text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Shape 32"/>
          <p:cNvSpPr>
            <a:spLocks noGrp="1"/>
          </p:cNvSpPr>
          <p:nvPr>
            <p:ph type="title"/>
          </p:nvPr>
        </p:nvSpPr>
        <p:spPr>
          <a:xfrm>
            <a:off x="1270000" y="-139700"/>
            <a:ext cx="10464800" cy="3302000"/>
          </a:xfrm>
          <a:prstGeom prst="rect">
            <a:avLst/>
          </a:prstGeom>
        </p:spPr>
        <p:txBody>
          <a:bodyPr/>
          <a:lstStyle>
            <a:lvl1pPr algn="l" defTabSz="457200">
              <a:defRPr sz="4000">
                <a:solidFill>
                  <a:srgbClr val="00882B"/>
                </a:solidFill>
                <a:latin typeface="Helvetica"/>
                <a:ea typeface="Helvetica"/>
                <a:cs typeface="Helvetica"/>
                <a:sym typeface="Helvetica"/>
              </a:defRPr>
            </a:lvl1pPr>
          </a:lstStyle>
          <a:p>
            <a:pPr lvl="0">
              <a:defRPr sz="1800">
                <a:solidFill>
                  <a:srgbClr val="000000"/>
                </a:solidFill>
              </a:defRPr>
            </a:pPr>
            <a:r>
              <a:rPr sz="4000">
                <a:solidFill>
                  <a:srgbClr val="00882B"/>
                </a:solidFill>
              </a:rPr>
              <a:t>The Basic Science of Skin and Anti-Aging</a:t>
            </a:r>
          </a:p>
        </p:txBody>
      </p:sp>
      <p:sp>
        <p:nvSpPr>
          <p:cNvPr id="33" name="Shape 33"/>
          <p:cNvSpPr/>
          <p:nvPr/>
        </p:nvSpPr>
        <p:spPr>
          <a:xfrm>
            <a:off x="806998" y="4279900"/>
            <a:ext cx="6212859" cy="25400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pPr lvl="0" algn="l" defTabSz="457200">
              <a:defRPr sz="1800"/>
            </a:pPr>
            <a:r>
              <a:rPr sz="4000">
                <a:solidFill>
                  <a:srgbClr val="00882B"/>
                </a:solidFill>
                <a:latin typeface="Helvetica"/>
                <a:ea typeface="Helvetica"/>
                <a:cs typeface="Helvetica"/>
                <a:sym typeface="Helvetica"/>
              </a:rPr>
              <a:t>From </a:t>
            </a:r>
          </a:p>
          <a:p>
            <a:pPr lvl="0" algn="l" defTabSz="457200">
              <a:defRPr sz="1800"/>
            </a:pPr>
            <a:r>
              <a:rPr sz="4000">
                <a:solidFill>
                  <a:srgbClr val="00882B"/>
                </a:solidFill>
                <a:latin typeface="Helvetica"/>
                <a:ea typeface="Helvetica"/>
                <a:cs typeface="Helvetica"/>
                <a:sym typeface="Helvetica"/>
              </a:rPr>
              <a:t>The Product Knowledge Training Manual </a:t>
            </a:r>
          </a:p>
          <a:p>
            <a:pPr lvl="0" algn="l" defTabSz="457200">
              <a:defRPr sz="1800"/>
            </a:pPr>
            <a:r>
              <a:rPr sz="4000">
                <a:solidFill>
                  <a:srgbClr val="00882B"/>
                </a:solidFill>
                <a:latin typeface="Helvetica"/>
                <a:ea typeface="Helvetica"/>
                <a:cs typeface="Helvetica"/>
                <a:sym typeface="Helvetica"/>
              </a:rPr>
              <a:t>in The Source</a:t>
            </a:r>
          </a:p>
        </p:txBody>
      </p:sp>
      <p:pic>
        <p:nvPicPr>
          <p:cNvPr id="34" name="Screen Shot 2017-05-10 at 3.38.13 PM.png"/>
          <p:cNvPicPr/>
          <p:nvPr/>
        </p:nvPicPr>
        <p:blipFill>
          <a:blip r:embed="rId2">
            <a:extLst/>
          </a:blip>
          <a:stretch>
            <a:fillRect/>
          </a:stretch>
        </p:blipFill>
        <p:spPr>
          <a:xfrm>
            <a:off x="6915763" y="2404219"/>
            <a:ext cx="4797886" cy="629136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pPr lvl="0" algn="l" defTabSz="457200">
              <a:defRPr sz="1800"/>
            </a:pPr>
            <a:r>
              <a:rPr sz="4200">
                <a:solidFill>
                  <a:srgbClr val="6D874F"/>
                </a:solidFill>
                <a:latin typeface="Helvetica"/>
                <a:ea typeface="Helvetica"/>
                <a:cs typeface="Helvetica"/>
                <a:sym typeface="Helvetica"/>
              </a:rPr>
              <a:t>               </a:t>
            </a:r>
            <a:r>
              <a:rPr sz="4200">
                <a:solidFill>
                  <a:srgbClr val="00882B"/>
                </a:solidFill>
                <a:latin typeface="Helvetica"/>
                <a:ea typeface="Helvetica"/>
                <a:cs typeface="Helvetica"/>
                <a:sym typeface="Helvetica"/>
              </a:rPr>
              <a:t> Three Layers of Skin</a:t>
            </a:r>
          </a:p>
        </p:txBody>
      </p:sp>
      <p:sp>
        <p:nvSpPr>
          <p:cNvPr id="57" name="Shape 57"/>
          <p:cNvSpPr>
            <a:spLocks noGrp="1"/>
          </p:cNvSpPr>
          <p:nvPr>
            <p:ph type="body" idx="1"/>
          </p:nvPr>
        </p:nvSpPr>
        <p:spPr>
          <a:xfrm>
            <a:off x="469900" y="2184400"/>
            <a:ext cx="5794971" cy="6286500"/>
          </a:xfrm>
          <a:prstGeom prst="rect">
            <a:avLst/>
          </a:prstGeom>
        </p:spPr>
        <p:txBody>
          <a:bodyPr/>
          <a:lstStyle/>
          <a:p>
            <a:pPr marL="0" lvl="0" indent="0" defTabSz="457200">
              <a:spcBef>
                <a:spcPts val="0"/>
              </a:spcBef>
              <a:buSzTx/>
              <a:buNone/>
              <a:defRPr sz="1800"/>
            </a:pPr>
            <a:endParaRPr sz="2400">
              <a:solidFill>
                <a:srgbClr val="6D874F"/>
              </a:solidFill>
              <a:latin typeface="Helvetica"/>
              <a:ea typeface="Helvetica"/>
              <a:cs typeface="Helvetica"/>
              <a:sym typeface="Helvetica"/>
            </a:endParaRPr>
          </a:p>
          <a:p>
            <a:pPr marL="0" lvl="0" indent="0" defTabSz="457200">
              <a:spcBef>
                <a:spcPts val="0"/>
              </a:spcBef>
              <a:buSzTx/>
              <a:buNone/>
              <a:defRPr sz="1800"/>
            </a:pPr>
            <a:endParaRPr sz="2400">
              <a:solidFill>
                <a:srgbClr val="6C6D6F"/>
              </a:solidFill>
              <a:latin typeface="Helvetica"/>
              <a:ea typeface="Helvetica"/>
              <a:cs typeface="Helvetica"/>
              <a:sym typeface="Helvetica"/>
            </a:endParaRPr>
          </a:p>
          <a:p>
            <a:pPr marL="0" lvl="0" indent="0" defTabSz="457200">
              <a:spcBef>
                <a:spcPts val="0"/>
              </a:spcBef>
              <a:buSzTx/>
              <a:buNone/>
              <a:defRPr sz="1800"/>
            </a:pPr>
            <a:r>
              <a:rPr sz="2400">
                <a:solidFill>
                  <a:srgbClr val="6C6D6F"/>
                </a:solidFill>
                <a:latin typeface="Helvetica"/>
                <a:ea typeface="Helvetica"/>
                <a:cs typeface="Helvetica"/>
                <a:sym typeface="Helvetica"/>
              </a:rPr>
              <a:t>(1) Epidermis</a:t>
            </a:r>
          </a:p>
          <a:p>
            <a:pPr marL="0" lvl="0" indent="0" defTabSz="457200">
              <a:spcBef>
                <a:spcPts val="0"/>
              </a:spcBef>
              <a:buSzTx/>
              <a:buNone/>
              <a:defRPr sz="1800"/>
            </a:pPr>
            <a:endParaRPr sz="2400">
              <a:solidFill>
                <a:srgbClr val="6C6D6F"/>
              </a:solidFill>
              <a:latin typeface="Helvetica"/>
              <a:ea typeface="Helvetica"/>
              <a:cs typeface="Helvetica"/>
              <a:sym typeface="Helvetica"/>
            </a:endParaRPr>
          </a:p>
          <a:p>
            <a:pPr marL="0" lvl="0" indent="0" defTabSz="457200">
              <a:spcBef>
                <a:spcPts val="0"/>
              </a:spcBef>
              <a:buSzTx/>
              <a:buNone/>
              <a:defRPr sz="1800"/>
            </a:pPr>
            <a:endParaRPr sz="2400">
              <a:solidFill>
                <a:srgbClr val="6C6D6F"/>
              </a:solidFill>
              <a:latin typeface="Helvetica"/>
              <a:ea typeface="Helvetica"/>
              <a:cs typeface="Helvetica"/>
              <a:sym typeface="Helvetica"/>
            </a:endParaRPr>
          </a:p>
          <a:p>
            <a:pPr marL="0" lvl="0" indent="0" defTabSz="457200">
              <a:spcBef>
                <a:spcPts val="0"/>
              </a:spcBef>
              <a:buSzTx/>
              <a:buNone/>
              <a:defRPr sz="1800"/>
            </a:pPr>
            <a:r>
              <a:rPr sz="2400">
                <a:solidFill>
                  <a:srgbClr val="6C6D6F"/>
                </a:solidFill>
                <a:latin typeface="Helvetica"/>
                <a:ea typeface="Helvetica"/>
                <a:cs typeface="Helvetica"/>
                <a:sym typeface="Helvetica"/>
              </a:rPr>
              <a:t>(2) Dermis</a:t>
            </a:r>
          </a:p>
          <a:p>
            <a:pPr marL="0" lvl="0" indent="0" defTabSz="457200">
              <a:spcBef>
                <a:spcPts val="0"/>
              </a:spcBef>
              <a:buSzTx/>
              <a:buNone/>
              <a:defRPr sz="1800"/>
            </a:pPr>
            <a:endParaRPr sz="2400">
              <a:solidFill>
                <a:srgbClr val="6C6D6F"/>
              </a:solidFill>
              <a:latin typeface="Helvetica"/>
              <a:ea typeface="Helvetica"/>
              <a:cs typeface="Helvetica"/>
              <a:sym typeface="Helvetica"/>
            </a:endParaRPr>
          </a:p>
          <a:p>
            <a:pPr marL="0" lvl="0" indent="0" defTabSz="457200">
              <a:spcBef>
                <a:spcPts val="0"/>
              </a:spcBef>
              <a:buSzTx/>
              <a:buNone/>
              <a:defRPr sz="1800"/>
            </a:pPr>
            <a:endParaRPr sz="2400">
              <a:solidFill>
                <a:srgbClr val="6C6D6F"/>
              </a:solidFill>
              <a:latin typeface="Helvetica"/>
              <a:ea typeface="Helvetica"/>
              <a:cs typeface="Helvetica"/>
              <a:sym typeface="Helvetica"/>
            </a:endParaRPr>
          </a:p>
          <a:p>
            <a:pPr marL="0" lvl="0" indent="0" defTabSz="457200">
              <a:spcBef>
                <a:spcPts val="0"/>
              </a:spcBef>
              <a:buSzTx/>
              <a:buNone/>
              <a:defRPr sz="1800"/>
            </a:pPr>
            <a:r>
              <a:rPr sz="2400">
                <a:solidFill>
                  <a:srgbClr val="6C6D6F"/>
                </a:solidFill>
                <a:latin typeface="Helvetica"/>
                <a:ea typeface="Helvetica"/>
                <a:cs typeface="Helvetica"/>
                <a:sym typeface="Helvetica"/>
              </a:rPr>
              <a:t>(3) Hypodermis or Subcutaneous Layer (Fat Layer)</a:t>
            </a:r>
          </a:p>
        </p:txBody>
      </p:sp>
      <p:pic>
        <p:nvPicPr>
          <p:cNvPr id="58" name="Screen Shot 2017-05-08 at 7.36.06 PM.png"/>
          <p:cNvPicPr/>
          <p:nvPr/>
        </p:nvPicPr>
        <p:blipFill>
          <a:blip r:embed="rId2">
            <a:extLst/>
          </a:blip>
          <a:stretch>
            <a:fillRect/>
          </a:stretch>
        </p:blipFill>
        <p:spPr>
          <a:xfrm>
            <a:off x="6042124" y="3086766"/>
            <a:ext cx="6583909" cy="5332668"/>
          </a:xfrm>
          <a:prstGeom prst="rect">
            <a:avLst/>
          </a:prstGeom>
          <a:ln w="12700">
            <a:miter lim="400000"/>
          </a:ln>
        </p:spPr>
      </p:pic>
      <p:pic>
        <p:nvPicPr>
          <p:cNvPr id="59" name="Picture 58"/>
          <p:cNvPicPr/>
          <p:nvPr/>
        </p:nvPicPr>
        <p:blipFill>
          <a:blip r:embed="rId3">
            <a:extLst/>
          </a:blip>
          <a:stretch>
            <a:fillRect/>
          </a:stretch>
        </p:blipFill>
        <p:spPr>
          <a:xfrm>
            <a:off x="2449521" y="4294032"/>
            <a:ext cx="4307365" cy="352235"/>
          </a:xfrm>
          <a:prstGeom prst="rect">
            <a:avLst/>
          </a:prstGeom>
        </p:spPr>
      </p:pic>
      <p:pic>
        <p:nvPicPr>
          <p:cNvPr id="61" name="Picture 60"/>
          <p:cNvPicPr/>
          <p:nvPr/>
        </p:nvPicPr>
        <p:blipFill>
          <a:blip r:embed="rId4">
            <a:extLst/>
          </a:blip>
          <a:stretch>
            <a:fillRect/>
          </a:stretch>
        </p:blipFill>
        <p:spPr>
          <a:xfrm>
            <a:off x="2222500" y="5322732"/>
            <a:ext cx="5015408" cy="352235"/>
          </a:xfrm>
          <a:prstGeom prst="rect">
            <a:avLst/>
          </a:prstGeom>
        </p:spPr>
      </p:pic>
      <p:pic>
        <p:nvPicPr>
          <p:cNvPr id="63" name="Picture 62"/>
          <p:cNvPicPr/>
          <p:nvPr/>
        </p:nvPicPr>
        <p:blipFill>
          <a:blip r:embed="rId5">
            <a:extLst/>
          </a:blip>
          <a:stretch>
            <a:fillRect/>
          </a:stretch>
        </p:blipFill>
        <p:spPr>
          <a:xfrm rot="21600000">
            <a:off x="3316384" y="6768457"/>
            <a:ext cx="3513934" cy="352235"/>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 name="Shape 66"/>
          <p:cNvSpPr>
            <a:spLocks noGrp="1"/>
          </p:cNvSpPr>
          <p:nvPr>
            <p:ph type="title"/>
          </p:nvPr>
        </p:nvSpPr>
        <p:spPr>
          <a:prstGeom prst="rect">
            <a:avLst/>
          </a:prstGeom>
        </p:spPr>
        <p:txBody>
          <a:bodyPr/>
          <a:lstStyle/>
          <a:p>
            <a:pPr lvl="8" algn="l" defTabSz="457200">
              <a:defRPr sz="1800"/>
            </a:pPr>
            <a:r>
              <a:rPr sz="4200">
                <a:solidFill>
                  <a:srgbClr val="6D874F"/>
                </a:solidFill>
                <a:latin typeface="Helvetica"/>
                <a:ea typeface="Helvetica"/>
                <a:cs typeface="Helvetica"/>
                <a:sym typeface="Helvetica"/>
              </a:rPr>
              <a:t>     </a:t>
            </a:r>
            <a:r>
              <a:rPr sz="8000">
                <a:solidFill>
                  <a:srgbClr val="00882B"/>
                </a:solidFill>
                <a:latin typeface="Helvetica"/>
                <a:ea typeface="Helvetica"/>
                <a:cs typeface="Helvetica"/>
                <a:sym typeface="Helvetica"/>
              </a:rPr>
              <a:t> Epidermis</a:t>
            </a:r>
          </a:p>
        </p:txBody>
      </p:sp>
      <p:pic>
        <p:nvPicPr>
          <p:cNvPr id="67" name="Screen Shot 2017-05-08 at 7.43.47 PM.png"/>
          <p:cNvPicPr/>
          <p:nvPr/>
        </p:nvPicPr>
        <p:blipFill>
          <a:blip r:embed="rId2">
            <a:extLst/>
          </a:blip>
          <a:stretch>
            <a:fillRect/>
          </a:stretch>
        </p:blipFill>
        <p:spPr>
          <a:xfrm>
            <a:off x="2709940" y="3917883"/>
            <a:ext cx="8043162" cy="191783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 name="Shape 69"/>
          <p:cNvSpPr>
            <a:spLocks noGrp="1"/>
          </p:cNvSpPr>
          <p:nvPr>
            <p:ph type="title"/>
          </p:nvPr>
        </p:nvSpPr>
        <p:spPr>
          <a:prstGeom prst="rect">
            <a:avLst/>
          </a:prstGeom>
        </p:spPr>
        <p:txBody>
          <a:bodyPr/>
          <a:lstStyle/>
          <a:p>
            <a:pPr lvl="8" algn="l" defTabSz="457200">
              <a:defRPr sz="1800"/>
            </a:pPr>
            <a:r>
              <a:rPr sz="8000">
                <a:solidFill>
                  <a:srgbClr val="00882B"/>
                </a:solidFill>
                <a:latin typeface="Helvetica"/>
                <a:ea typeface="Helvetica"/>
                <a:cs typeface="Helvetica"/>
                <a:sym typeface="Helvetica"/>
              </a:rPr>
              <a:t>Horny Layer</a:t>
            </a:r>
          </a:p>
        </p:txBody>
      </p:sp>
      <p:pic>
        <p:nvPicPr>
          <p:cNvPr id="70" name="Screen Shot 2017-05-10 at 4.46.03 PM.png"/>
          <p:cNvPicPr/>
          <p:nvPr/>
        </p:nvPicPr>
        <p:blipFill>
          <a:blip r:embed="rId2">
            <a:extLst/>
          </a:blip>
          <a:stretch>
            <a:fillRect/>
          </a:stretch>
        </p:blipFill>
        <p:spPr>
          <a:xfrm>
            <a:off x="2722957" y="2986145"/>
            <a:ext cx="7558886" cy="553391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 name="Shape 72"/>
          <p:cNvSpPr>
            <a:spLocks noGrp="1"/>
          </p:cNvSpPr>
          <p:nvPr>
            <p:ph type="title"/>
          </p:nvPr>
        </p:nvSpPr>
        <p:spPr>
          <a:prstGeom prst="rect">
            <a:avLst/>
          </a:prstGeom>
        </p:spPr>
        <p:txBody>
          <a:bodyPr/>
          <a:lstStyle/>
          <a:p>
            <a:pPr lvl="8" algn="l" defTabSz="457200">
              <a:defRPr sz="1800"/>
            </a:pPr>
            <a:r>
              <a:rPr sz="4200">
                <a:solidFill>
                  <a:srgbClr val="6D874F"/>
                </a:solidFill>
                <a:latin typeface="Helvetica"/>
                <a:ea typeface="Helvetica"/>
                <a:cs typeface="Helvetica"/>
                <a:sym typeface="Helvetica"/>
              </a:rPr>
              <a:t>      </a:t>
            </a:r>
            <a:r>
              <a:rPr sz="8000">
                <a:solidFill>
                  <a:srgbClr val="00882B"/>
                </a:solidFill>
                <a:latin typeface="Helvetica"/>
                <a:ea typeface="Helvetica"/>
                <a:cs typeface="Helvetica"/>
                <a:sym typeface="Helvetica"/>
              </a:rPr>
              <a:t>Basal Layer</a:t>
            </a:r>
          </a:p>
        </p:txBody>
      </p:sp>
      <p:sp>
        <p:nvSpPr>
          <p:cNvPr id="73" name="Shape 73"/>
          <p:cNvSpPr>
            <a:spLocks noGrp="1"/>
          </p:cNvSpPr>
          <p:nvPr>
            <p:ph type="body" idx="1"/>
          </p:nvPr>
        </p:nvSpPr>
        <p:spPr>
          <a:xfrm>
            <a:off x="671958" y="2808060"/>
            <a:ext cx="5501929" cy="2838748"/>
          </a:xfrm>
          <a:prstGeom prst="rect">
            <a:avLst/>
          </a:prstGeom>
        </p:spPr>
        <p:txBody>
          <a:bodyPr/>
          <a:lstStyle>
            <a:lvl1pPr marL="0" indent="0" defTabSz="457200">
              <a:spcBef>
                <a:spcPts val="0"/>
              </a:spcBef>
              <a:buSzTx/>
              <a:buNone/>
              <a:defRPr sz="2000">
                <a:solidFill>
                  <a:srgbClr val="6C6D6F"/>
                </a:solidFill>
                <a:latin typeface="Helvetica"/>
                <a:ea typeface="Helvetica"/>
                <a:cs typeface="Helvetica"/>
                <a:sym typeface="Helvetica"/>
              </a:defRPr>
            </a:lvl1pPr>
          </a:lstStyle>
          <a:p>
            <a:pPr lvl="0">
              <a:defRPr sz="1800">
                <a:solidFill>
                  <a:srgbClr val="000000"/>
                </a:solidFill>
              </a:defRPr>
            </a:pPr>
            <a:r>
              <a:rPr sz="2000">
                <a:solidFill>
                  <a:srgbClr val="6C6D6F"/>
                </a:solidFill>
              </a:rPr>
              <a:t>Deeper within the epidermis is the basal layer</a:t>
            </a:r>
          </a:p>
        </p:txBody>
      </p:sp>
      <p:pic>
        <p:nvPicPr>
          <p:cNvPr id="74" name="Picture 73"/>
          <p:cNvPicPr/>
          <p:nvPr/>
        </p:nvPicPr>
        <p:blipFill>
          <a:blip r:embed="rId2">
            <a:extLst/>
          </a:blip>
          <a:stretch>
            <a:fillRect/>
          </a:stretch>
        </p:blipFill>
        <p:spPr>
          <a:xfrm>
            <a:off x="6425137" y="4051317"/>
            <a:ext cx="1950531" cy="352234"/>
          </a:xfrm>
          <a:prstGeom prst="rect">
            <a:avLst/>
          </a:prstGeom>
        </p:spPr>
      </p:pic>
      <p:pic>
        <p:nvPicPr>
          <p:cNvPr id="76" name="Screen Shot 2017-05-08 at 7.48.57 PM.png"/>
          <p:cNvPicPr/>
          <p:nvPr/>
        </p:nvPicPr>
        <p:blipFill>
          <a:blip r:embed="rId3">
            <a:extLst/>
          </a:blip>
          <a:stretch>
            <a:fillRect/>
          </a:stretch>
        </p:blipFill>
        <p:spPr>
          <a:xfrm>
            <a:off x="8585200" y="3016250"/>
            <a:ext cx="4343400" cy="15113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 name="Shape 78"/>
          <p:cNvSpPr>
            <a:spLocks noGrp="1"/>
          </p:cNvSpPr>
          <p:nvPr>
            <p:ph type="title"/>
          </p:nvPr>
        </p:nvSpPr>
        <p:spPr>
          <a:prstGeom prst="rect">
            <a:avLst/>
          </a:prstGeom>
        </p:spPr>
        <p:txBody>
          <a:bodyPr/>
          <a:lstStyle/>
          <a:p>
            <a:pPr lvl="8" algn="l" defTabSz="457200">
              <a:defRPr sz="1800"/>
            </a:pPr>
            <a:r>
              <a:rPr sz="6400">
                <a:solidFill>
                  <a:srgbClr val="00882B"/>
                </a:solidFill>
                <a:latin typeface="Helvetica"/>
                <a:ea typeface="Helvetica"/>
                <a:cs typeface="Helvetica"/>
                <a:sym typeface="Helvetica"/>
              </a:rPr>
              <a:t>Natural Cell Turnover</a:t>
            </a:r>
          </a:p>
        </p:txBody>
      </p:sp>
      <p:sp>
        <p:nvSpPr>
          <p:cNvPr id="79" name="Shape 79"/>
          <p:cNvSpPr>
            <a:spLocks noGrp="1"/>
          </p:cNvSpPr>
          <p:nvPr>
            <p:ph type="body" idx="1"/>
          </p:nvPr>
        </p:nvSpPr>
        <p:spPr>
          <a:xfrm>
            <a:off x="723900" y="2203450"/>
            <a:ext cx="5749628" cy="6286500"/>
          </a:xfrm>
          <a:prstGeom prst="rect">
            <a:avLst/>
          </a:prstGeom>
        </p:spPr>
        <p:txBody>
          <a:bodyPr/>
          <a:lstStyle/>
          <a:p>
            <a:pPr marL="355600" lvl="0" indent="-355600" defTabSz="467359">
              <a:spcBef>
                <a:spcPts val="3300"/>
              </a:spcBef>
              <a:defRPr sz="1800"/>
            </a:pPr>
            <a:endParaRPr sz="2880"/>
          </a:p>
          <a:p>
            <a:pPr marL="355600" lvl="0" indent="-355600" defTabSz="467359">
              <a:spcBef>
                <a:spcPts val="3300"/>
              </a:spcBef>
              <a:defRPr sz="1800"/>
            </a:pPr>
            <a:endParaRPr sz="2880"/>
          </a:p>
          <a:p>
            <a:pPr marL="355600" lvl="0" indent="-355600" defTabSz="467359">
              <a:spcBef>
                <a:spcPts val="3300"/>
              </a:spcBef>
              <a:defRPr sz="1800"/>
            </a:pPr>
            <a:r>
              <a:rPr sz="2880"/>
              <a:t>New skin cells are produced deep within the dermal matrix. </a:t>
            </a:r>
          </a:p>
          <a:p>
            <a:pPr marL="355600" lvl="0" indent="-355600" defTabSz="467359">
              <a:spcBef>
                <a:spcPts val="3300"/>
              </a:spcBef>
              <a:defRPr sz="1800"/>
            </a:pPr>
            <a:r>
              <a:rPr sz="2880"/>
              <a:t>These cells migrate upwards toward the surface as they mature. Approximately 25 to 30 layers of dead skin cells, the result of keratinization, comprise the outer layer you see.</a:t>
            </a:r>
          </a:p>
        </p:txBody>
      </p:sp>
      <p:pic>
        <p:nvPicPr>
          <p:cNvPr id="80" name="Screen Shot 2017-05-10 at 4.42.13 PM.png"/>
          <p:cNvPicPr/>
          <p:nvPr/>
        </p:nvPicPr>
        <p:blipFill>
          <a:blip r:embed="rId2">
            <a:extLst/>
          </a:blip>
          <a:stretch>
            <a:fillRect/>
          </a:stretch>
        </p:blipFill>
        <p:spPr>
          <a:xfrm>
            <a:off x="7015494" y="2666107"/>
            <a:ext cx="5546757" cy="4941789"/>
          </a:xfrm>
          <a:prstGeom prst="rect">
            <a:avLst/>
          </a:prstGeom>
          <a:ln w="12700">
            <a:miter lim="400000"/>
          </a:ln>
        </p:spPr>
      </p:pic>
      <p:pic>
        <p:nvPicPr>
          <p:cNvPr id="81" name="Picture 80"/>
          <p:cNvPicPr/>
          <p:nvPr/>
        </p:nvPicPr>
        <p:blipFill>
          <a:blip r:embed="rId3">
            <a:extLst/>
          </a:blip>
          <a:stretch>
            <a:fillRect/>
          </a:stretch>
        </p:blipFill>
        <p:spPr>
          <a:xfrm rot="1684887">
            <a:off x="5937957" y="5395466"/>
            <a:ext cx="3305820" cy="352235"/>
          </a:xfrm>
          <a:prstGeom prst="rect">
            <a:avLst/>
          </a:prstGeom>
        </p:spPr>
      </p:pic>
      <p:pic>
        <p:nvPicPr>
          <p:cNvPr id="83" name="Picture 82"/>
          <p:cNvPicPr/>
          <p:nvPr/>
        </p:nvPicPr>
        <p:blipFill>
          <a:blip r:embed="rId4">
            <a:extLst/>
          </a:blip>
          <a:stretch>
            <a:fillRect/>
          </a:stretch>
        </p:blipFill>
        <p:spPr>
          <a:xfrm rot="19031259">
            <a:off x="5605352" y="4295730"/>
            <a:ext cx="3967997" cy="352235"/>
          </a:xfrm>
          <a:prstGeom prst="rect">
            <a:avLst/>
          </a:prstGeom>
        </p:spPr>
      </p:pic>
      <p:sp>
        <p:nvSpPr>
          <p:cNvPr id="85" name="Shape 85"/>
          <p:cNvSpPr/>
          <p:nvPr/>
        </p:nvSpPr>
        <p:spPr>
          <a:xfrm flipH="1" flipV="1">
            <a:off x="8991599" y="5575300"/>
            <a:ext cx="140297" cy="675385"/>
          </a:xfrm>
          <a:prstGeom prst="line">
            <a:avLst/>
          </a:prstGeom>
          <a:ln w="38100" cap="rnd">
            <a:solidFill/>
            <a:custDash>
              <a:ds d="100000" sp="200000"/>
            </a:custDash>
            <a:miter lim="400000"/>
            <a:tailEnd type="triangle"/>
          </a:ln>
        </p:spPr>
        <p:txBody>
          <a:bodyPr lIns="50800" tIns="50800" rIns="50800" bIns="50800" anchor="ctr"/>
          <a:lstStyle/>
          <a:p>
            <a:pPr lvl="0">
              <a:defRPr sz="2400"/>
            </a:pPr>
            <a:endParaRPr/>
          </a:p>
        </p:txBody>
      </p:sp>
      <p:sp>
        <p:nvSpPr>
          <p:cNvPr id="86" name="Shape 86"/>
          <p:cNvSpPr/>
          <p:nvPr/>
        </p:nvSpPr>
        <p:spPr>
          <a:xfrm flipV="1">
            <a:off x="8971917" y="4661445"/>
            <a:ext cx="146674" cy="638738"/>
          </a:xfrm>
          <a:prstGeom prst="line">
            <a:avLst/>
          </a:prstGeom>
          <a:ln w="38100" cap="rnd">
            <a:solidFill/>
            <a:custDash>
              <a:ds d="100000" sp="200000"/>
            </a:custDash>
            <a:miter lim="400000"/>
            <a:tailEnd type="triangle"/>
          </a:ln>
        </p:spPr>
        <p:txBody>
          <a:bodyPr lIns="50800" tIns="50800" rIns="50800" bIns="50800" anchor="ctr"/>
          <a:lstStyle/>
          <a:p>
            <a:pPr lvl="0">
              <a:defRPr sz="2400"/>
            </a:pPr>
            <a:endParaRPr/>
          </a:p>
        </p:txBody>
      </p:sp>
      <p:sp>
        <p:nvSpPr>
          <p:cNvPr id="87" name="Shape 87"/>
          <p:cNvSpPr/>
          <p:nvPr/>
        </p:nvSpPr>
        <p:spPr>
          <a:xfrm flipH="1" flipV="1">
            <a:off x="8991599" y="3937000"/>
            <a:ext cx="140297" cy="675385"/>
          </a:xfrm>
          <a:prstGeom prst="line">
            <a:avLst/>
          </a:prstGeom>
          <a:ln w="38100" cap="rnd">
            <a:solidFill/>
            <a:custDash>
              <a:ds d="100000" sp="200000"/>
            </a:custDash>
            <a:miter lim="400000"/>
            <a:tailEnd type="triangle"/>
          </a:ln>
        </p:spPr>
        <p:txBody>
          <a:bodyPr lIns="50800" tIns="50800" rIns="50800" bIns="50800" anchor="ctr"/>
          <a:lstStyle/>
          <a:p>
            <a:pPr lvl="0">
              <a:defRPr sz="2400"/>
            </a:pPr>
            <a:endParaRPr/>
          </a:p>
        </p:txBody>
      </p:sp>
      <p:sp>
        <p:nvSpPr>
          <p:cNvPr id="88" name="Shape 88"/>
          <p:cNvSpPr/>
          <p:nvPr/>
        </p:nvSpPr>
        <p:spPr>
          <a:xfrm flipV="1">
            <a:off x="8973636" y="3212554"/>
            <a:ext cx="151564" cy="563269"/>
          </a:xfrm>
          <a:prstGeom prst="line">
            <a:avLst/>
          </a:prstGeom>
          <a:ln w="38100" cap="rnd">
            <a:solidFill/>
            <a:custDash>
              <a:ds d="100000" sp="200000"/>
            </a:custDash>
            <a:miter lim="400000"/>
            <a:tailEnd type="triangle"/>
          </a:ln>
        </p:spPr>
        <p:txBody>
          <a:bodyPr lIns="50800" tIns="50800" rIns="50800" bIns="50800" anchor="ctr"/>
          <a:lstStyle/>
          <a:p>
            <a:pPr lvl="0">
              <a:defRPr sz="2400"/>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 name="Shape 90"/>
          <p:cNvSpPr>
            <a:spLocks noGrp="1"/>
          </p:cNvSpPr>
          <p:nvPr>
            <p:ph type="body" idx="1"/>
          </p:nvPr>
        </p:nvSpPr>
        <p:spPr>
          <a:xfrm>
            <a:off x="723900" y="2203450"/>
            <a:ext cx="5258842" cy="6286500"/>
          </a:xfrm>
          <a:prstGeom prst="rect">
            <a:avLst/>
          </a:prstGeom>
        </p:spPr>
        <p:txBody>
          <a:bodyPr/>
          <a:lstStyle/>
          <a:p>
            <a:pPr lvl="0">
              <a:defRPr sz="1800"/>
            </a:pPr>
            <a:endParaRPr sz="3600"/>
          </a:p>
          <a:p>
            <a:pPr lvl="0">
              <a:defRPr sz="1800"/>
            </a:pPr>
            <a:r>
              <a:rPr sz="3600"/>
              <a:t>.</a:t>
            </a:r>
          </a:p>
        </p:txBody>
      </p:sp>
      <p:pic>
        <p:nvPicPr>
          <p:cNvPr id="91" name="Screen Shot 2017-05-10 at 4.38.22 PM.png"/>
          <p:cNvPicPr/>
          <p:nvPr/>
        </p:nvPicPr>
        <p:blipFill>
          <a:blip r:embed="rId2">
            <a:extLst/>
          </a:blip>
          <a:stretch>
            <a:fillRect/>
          </a:stretch>
        </p:blipFill>
        <p:spPr>
          <a:xfrm>
            <a:off x="2268110" y="2098114"/>
            <a:ext cx="8468580" cy="649717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 name="Shape 93"/>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Cell Turnover Rate</a:t>
            </a:r>
          </a:p>
        </p:txBody>
      </p:sp>
      <p:pic>
        <p:nvPicPr>
          <p:cNvPr id="94" name="Screen Shot 2017-05-10 at 4.40.59 PM.png"/>
          <p:cNvPicPr/>
          <p:nvPr/>
        </p:nvPicPr>
        <p:blipFill>
          <a:blip r:embed="rId2">
            <a:extLst/>
          </a:blip>
          <a:stretch>
            <a:fillRect/>
          </a:stretch>
        </p:blipFill>
        <p:spPr>
          <a:xfrm>
            <a:off x="2690209" y="2445927"/>
            <a:ext cx="7130819" cy="699534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 name="Shape 96"/>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Manual Exfoliation</a:t>
            </a:r>
          </a:p>
        </p:txBody>
      </p:sp>
      <p:pic>
        <p:nvPicPr>
          <p:cNvPr id="97" name="pasted-image.png"/>
          <p:cNvPicPr/>
          <p:nvPr/>
        </p:nvPicPr>
        <p:blipFill>
          <a:blip r:embed="rId2">
            <a:extLst/>
          </a:blip>
          <a:stretch>
            <a:fillRect/>
          </a:stretch>
        </p:blipFill>
        <p:spPr>
          <a:xfrm>
            <a:off x="6316391" y="3233841"/>
            <a:ext cx="4451898" cy="4769892"/>
          </a:xfrm>
          <a:prstGeom prst="rect">
            <a:avLst/>
          </a:prstGeom>
          <a:ln w="12700">
            <a:miter lim="400000"/>
          </a:ln>
        </p:spPr>
      </p:pic>
      <p:pic>
        <p:nvPicPr>
          <p:cNvPr id="98" name="pasted-image.png"/>
          <p:cNvPicPr/>
          <p:nvPr/>
        </p:nvPicPr>
        <p:blipFill>
          <a:blip r:embed="rId3">
            <a:extLst/>
          </a:blip>
          <a:stretch>
            <a:fillRect/>
          </a:stretch>
        </p:blipFill>
        <p:spPr>
          <a:xfrm>
            <a:off x="1774356" y="2622009"/>
            <a:ext cx="5011088" cy="536902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 name="Shape 100"/>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Chemical Exfoliation</a:t>
            </a:r>
          </a:p>
        </p:txBody>
      </p:sp>
      <p:pic>
        <p:nvPicPr>
          <p:cNvPr id="101" name="pasted-image.png"/>
          <p:cNvPicPr/>
          <p:nvPr/>
        </p:nvPicPr>
        <p:blipFill>
          <a:blip r:embed="rId2">
            <a:extLst/>
          </a:blip>
          <a:stretch>
            <a:fillRect/>
          </a:stretch>
        </p:blipFill>
        <p:spPr>
          <a:xfrm>
            <a:off x="2598419" y="4268142"/>
            <a:ext cx="4218029" cy="4519316"/>
          </a:xfrm>
          <a:prstGeom prst="rect">
            <a:avLst/>
          </a:prstGeom>
          <a:ln w="12700">
            <a:miter lim="400000"/>
          </a:ln>
        </p:spPr>
      </p:pic>
      <p:pic>
        <p:nvPicPr>
          <p:cNvPr id="102" name="pasted-image.png"/>
          <p:cNvPicPr/>
          <p:nvPr/>
        </p:nvPicPr>
        <p:blipFill>
          <a:blip r:embed="rId3">
            <a:extLst/>
          </a:blip>
          <a:stretch>
            <a:fillRect/>
          </a:stretch>
        </p:blipFill>
        <p:spPr>
          <a:xfrm>
            <a:off x="-607970" y="3186038"/>
            <a:ext cx="5042807" cy="5403007"/>
          </a:xfrm>
          <a:prstGeom prst="rect">
            <a:avLst/>
          </a:prstGeom>
          <a:ln w="12700">
            <a:miter lim="400000"/>
          </a:ln>
        </p:spPr>
      </p:pic>
      <p:pic>
        <p:nvPicPr>
          <p:cNvPr id="103" name="pasted-image.png"/>
          <p:cNvPicPr/>
          <p:nvPr/>
        </p:nvPicPr>
        <p:blipFill>
          <a:blip r:embed="rId4">
            <a:extLst/>
          </a:blip>
          <a:stretch>
            <a:fillRect/>
          </a:stretch>
        </p:blipFill>
        <p:spPr>
          <a:xfrm>
            <a:off x="5561502" y="2745779"/>
            <a:ext cx="5183796" cy="5554068"/>
          </a:xfrm>
          <a:prstGeom prst="rect">
            <a:avLst/>
          </a:prstGeom>
          <a:ln w="12700">
            <a:miter lim="400000"/>
          </a:ln>
        </p:spPr>
      </p:pic>
      <p:pic>
        <p:nvPicPr>
          <p:cNvPr id="104" name="pasted-image.png"/>
          <p:cNvPicPr/>
          <p:nvPr/>
        </p:nvPicPr>
        <p:blipFill>
          <a:blip r:embed="rId5">
            <a:extLst/>
          </a:blip>
          <a:stretch>
            <a:fillRect/>
          </a:stretch>
        </p:blipFill>
        <p:spPr>
          <a:xfrm>
            <a:off x="8660586" y="3817143"/>
            <a:ext cx="4218028" cy="451931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lgn="l" defTabSz="457200">
              <a:defRPr sz="1800"/>
            </a:pPr>
            <a:r>
              <a:rPr sz="4200">
                <a:solidFill>
                  <a:srgbClr val="6D874F"/>
                </a:solidFill>
                <a:latin typeface="Helvetica"/>
                <a:ea typeface="Helvetica"/>
                <a:cs typeface="Helvetica"/>
                <a:sym typeface="Helvetica"/>
              </a:rPr>
              <a:t>                        </a:t>
            </a:r>
            <a:r>
              <a:rPr sz="4200">
                <a:solidFill>
                  <a:srgbClr val="00882B"/>
                </a:solidFill>
                <a:latin typeface="Helvetica"/>
                <a:ea typeface="Helvetica"/>
                <a:cs typeface="Helvetica"/>
                <a:sym typeface="Helvetica"/>
              </a:rPr>
              <a:t>   </a:t>
            </a:r>
            <a:r>
              <a:rPr sz="8000">
                <a:solidFill>
                  <a:srgbClr val="00882B"/>
                </a:solidFill>
                <a:latin typeface="Helvetica"/>
                <a:ea typeface="Helvetica"/>
                <a:cs typeface="Helvetica"/>
                <a:sym typeface="Helvetica"/>
              </a:rPr>
              <a:t>Dermis</a:t>
            </a:r>
          </a:p>
        </p:txBody>
      </p:sp>
      <p:pic>
        <p:nvPicPr>
          <p:cNvPr id="116" name="Screen Shot 2017-05-08 at 7.36.06 PM.png"/>
          <p:cNvPicPr/>
          <p:nvPr/>
        </p:nvPicPr>
        <p:blipFill>
          <a:blip r:embed="rId2">
            <a:extLst/>
          </a:blip>
          <a:stretch>
            <a:fillRect/>
          </a:stretch>
        </p:blipFill>
        <p:spPr>
          <a:xfrm>
            <a:off x="4276462" y="2694083"/>
            <a:ext cx="6672467" cy="5404397"/>
          </a:xfrm>
          <a:prstGeom prst="rect">
            <a:avLst/>
          </a:prstGeom>
          <a:ln w="12700">
            <a:miter lim="400000"/>
          </a:ln>
        </p:spPr>
      </p:pic>
      <p:pic>
        <p:nvPicPr>
          <p:cNvPr id="117" name="Picture 116"/>
          <p:cNvPicPr/>
          <p:nvPr/>
        </p:nvPicPr>
        <p:blipFill>
          <a:blip r:embed="rId3">
            <a:extLst/>
          </a:blip>
          <a:stretch>
            <a:fillRect/>
          </a:stretch>
        </p:blipFill>
        <p:spPr>
          <a:xfrm>
            <a:off x="952500" y="5565714"/>
            <a:ext cx="2759644" cy="352235"/>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The Enemy</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Collagen</a:t>
            </a:r>
          </a:p>
        </p:txBody>
      </p:sp>
      <p:sp>
        <p:nvSpPr>
          <p:cNvPr id="130" name="Shape 130"/>
          <p:cNvSpPr>
            <a:spLocks noGrp="1"/>
          </p:cNvSpPr>
          <p:nvPr>
            <p:ph type="body" idx="1"/>
          </p:nvPr>
        </p:nvSpPr>
        <p:spPr>
          <a:xfrm>
            <a:off x="830609" y="2609850"/>
            <a:ext cx="12588182" cy="6286500"/>
          </a:xfrm>
          <a:prstGeom prst="rect">
            <a:avLst/>
          </a:prstGeom>
        </p:spPr>
        <p:txBody>
          <a:bodyPr/>
          <a:lstStyle>
            <a:lvl1pPr marL="0" indent="0" defTabSz="457200">
              <a:spcBef>
                <a:spcPts val="0"/>
              </a:spcBef>
              <a:buSzTx/>
              <a:buNone/>
              <a:defRPr sz="2700">
                <a:solidFill>
                  <a:srgbClr val="6C6D6F"/>
                </a:solidFill>
                <a:latin typeface="Helvetica"/>
                <a:ea typeface="Helvetica"/>
                <a:cs typeface="Helvetica"/>
                <a:sym typeface="Helvetica"/>
              </a:defRPr>
            </a:lvl1pPr>
          </a:lstStyle>
          <a:p>
            <a:pPr lvl="0">
              <a:defRPr sz="1800">
                <a:solidFill>
                  <a:srgbClr val="000000"/>
                </a:solidFill>
              </a:defRPr>
            </a:pPr>
            <a:r>
              <a:rPr sz="2700">
                <a:solidFill>
                  <a:srgbClr val="6C6D6F"/>
                </a:solidFill>
              </a:rPr>
              <a:t>.</a:t>
            </a:r>
          </a:p>
        </p:txBody>
      </p:sp>
      <p:pic>
        <p:nvPicPr>
          <p:cNvPr id="131" name="Screen Shot 2017-05-08 at 11.09.03 PM.png"/>
          <p:cNvPicPr/>
          <p:nvPr/>
        </p:nvPicPr>
        <p:blipFill>
          <a:blip r:embed="rId2">
            <a:extLst/>
          </a:blip>
          <a:stretch>
            <a:fillRect/>
          </a:stretch>
        </p:blipFill>
        <p:spPr>
          <a:xfrm>
            <a:off x="2021433" y="3248029"/>
            <a:ext cx="7691885" cy="3607585"/>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 name="Shape 133"/>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Peptides</a:t>
            </a:r>
          </a:p>
        </p:txBody>
      </p:sp>
      <p:sp>
        <p:nvSpPr>
          <p:cNvPr id="134" name="Shape 134"/>
          <p:cNvSpPr>
            <a:spLocks noGrp="1"/>
          </p:cNvSpPr>
          <p:nvPr>
            <p:ph type="body" idx="1"/>
          </p:nvPr>
        </p:nvSpPr>
        <p:spPr>
          <a:xfrm>
            <a:off x="228600" y="2609850"/>
            <a:ext cx="5468938" cy="6286500"/>
          </a:xfrm>
          <a:prstGeom prst="rect">
            <a:avLst/>
          </a:prstGeom>
        </p:spPr>
        <p:txBody>
          <a:bodyPr/>
          <a:lstStyle/>
          <a:p>
            <a:pPr lvl="0">
              <a:defRPr sz="1800"/>
            </a:pPr>
            <a:r>
              <a:rPr sz="3600"/>
              <a:t>Our peptides increase communication between the epidermis and the dermis</a:t>
            </a:r>
          </a:p>
        </p:txBody>
      </p:sp>
      <p:pic>
        <p:nvPicPr>
          <p:cNvPr id="135" name="Screen Shot 2017-05-08 at 7.36.06 PM.png"/>
          <p:cNvPicPr/>
          <p:nvPr/>
        </p:nvPicPr>
        <p:blipFill>
          <a:blip r:embed="rId2">
            <a:extLst/>
          </a:blip>
          <a:stretch>
            <a:fillRect/>
          </a:stretch>
        </p:blipFill>
        <p:spPr>
          <a:xfrm>
            <a:off x="5699985" y="2873970"/>
            <a:ext cx="6635718" cy="5374631"/>
          </a:xfrm>
          <a:prstGeom prst="rect">
            <a:avLst/>
          </a:prstGeom>
          <a:ln w="12700">
            <a:miter lim="400000"/>
          </a:ln>
        </p:spPr>
      </p:pic>
      <p:pic>
        <p:nvPicPr>
          <p:cNvPr id="136" name="Picture 135"/>
          <p:cNvPicPr/>
          <p:nvPr/>
        </p:nvPicPr>
        <p:blipFill>
          <a:blip r:embed="rId3">
            <a:extLst/>
          </a:blip>
          <a:stretch>
            <a:fillRect/>
          </a:stretch>
        </p:blipFill>
        <p:spPr>
          <a:xfrm>
            <a:off x="4891239" y="6202661"/>
            <a:ext cx="2584736" cy="352235"/>
          </a:xfrm>
          <a:prstGeom prst="rect">
            <a:avLst/>
          </a:prstGeom>
        </p:spPr>
      </p:pic>
      <p:pic>
        <p:nvPicPr>
          <p:cNvPr id="138" name="Picture 137"/>
          <p:cNvPicPr/>
          <p:nvPr/>
        </p:nvPicPr>
        <p:blipFill>
          <a:blip r:embed="rId4">
            <a:extLst/>
          </a:blip>
          <a:stretch>
            <a:fillRect/>
          </a:stretch>
        </p:blipFill>
        <p:spPr>
          <a:xfrm rot="20573708">
            <a:off x="5298039" y="4704937"/>
            <a:ext cx="2528716" cy="354029"/>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1" name="Screen Shot 2017-05-08 at 7.55.37 PM.png"/>
          <p:cNvPicPr/>
          <p:nvPr/>
        </p:nvPicPr>
        <p:blipFill>
          <a:blip r:embed="rId2">
            <a:extLst/>
          </a:blip>
          <a:stretch>
            <a:fillRect/>
          </a:stretch>
        </p:blipFill>
        <p:spPr>
          <a:xfrm>
            <a:off x="514488" y="-25748"/>
            <a:ext cx="11017569" cy="9525349"/>
          </a:xfrm>
          <a:prstGeom prst="rect">
            <a:avLst/>
          </a:prstGeom>
          <a:ln w="12700">
            <a:miter lim="400000"/>
          </a:ln>
        </p:spPr>
      </p:pic>
      <p:pic>
        <p:nvPicPr>
          <p:cNvPr id="142" name="Picture 141"/>
          <p:cNvPicPr/>
          <p:nvPr/>
        </p:nvPicPr>
        <p:blipFill>
          <a:blip r:embed="rId3">
            <a:extLst/>
          </a:blip>
          <a:stretch>
            <a:fillRect/>
          </a:stretch>
        </p:blipFill>
        <p:spPr>
          <a:xfrm rot="2700000">
            <a:off x="329242" y="2238388"/>
            <a:ext cx="2621835" cy="352235"/>
          </a:xfrm>
          <a:prstGeom prst="rect">
            <a:avLst/>
          </a:prstGeom>
        </p:spPr>
      </p:pic>
      <p:pic>
        <p:nvPicPr>
          <p:cNvPr id="144" name="Picture 143"/>
          <p:cNvPicPr/>
          <p:nvPr/>
        </p:nvPicPr>
        <p:blipFill>
          <a:blip r:embed="rId3">
            <a:extLst/>
          </a:blip>
          <a:stretch>
            <a:fillRect/>
          </a:stretch>
        </p:blipFill>
        <p:spPr>
          <a:xfrm rot="2700000">
            <a:off x="2993067" y="2124088"/>
            <a:ext cx="2621835" cy="352235"/>
          </a:xfrm>
          <a:prstGeom prst="rect">
            <a:avLst/>
          </a:prstGeom>
        </p:spPr>
      </p:pic>
      <p:pic>
        <p:nvPicPr>
          <p:cNvPr id="146" name="Picture 145"/>
          <p:cNvPicPr/>
          <p:nvPr/>
        </p:nvPicPr>
        <p:blipFill>
          <a:blip r:embed="rId4">
            <a:extLst/>
          </a:blip>
          <a:stretch>
            <a:fillRect/>
          </a:stretch>
        </p:blipFill>
        <p:spPr>
          <a:xfrm rot="2902502">
            <a:off x="5342944" y="2124980"/>
            <a:ext cx="2787704" cy="352235"/>
          </a:xfrm>
          <a:prstGeom prst="rect">
            <a:avLst/>
          </a:prstGeom>
        </p:spPr>
      </p:pic>
      <p:pic>
        <p:nvPicPr>
          <p:cNvPr id="148" name="Picture 147"/>
          <p:cNvPicPr/>
          <p:nvPr/>
        </p:nvPicPr>
        <p:blipFill>
          <a:blip r:embed="rId3">
            <a:extLst/>
          </a:blip>
          <a:stretch>
            <a:fillRect/>
          </a:stretch>
        </p:blipFill>
        <p:spPr>
          <a:xfrm rot="2700000">
            <a:off x="8292142" y="2238388"/>
            <a:ext cx="2621835" cy="352235"/>
          </a:xfrm>
          <a:prstGeom prst="rect">
            <a:avLst/>
          </a:prstGeom>
        </p:spPr>
      </p:pic>
      <p:pic>
        <p:nvPicPr>
          <p:cNvPr id="150" name="Screen Shot 2017-05-10 at 6.04.41 PM.png"/>
          <p:cNvPicPr/>
          <p:nvPr/>
        </p:nvPicPr>
        <p:blipFill>
          <a:blip r:embed="rId5">
            <a:extLst/>
          </a:blip>
          <a:stretch>
            <a:fillRect/>
          </a:stretch>
        </p:blipFill>
        <p:spPr>
          <a:xfrm>
            <a:off x="11239400" y="6419502"/>
            <a:ext cx="3365501" cy="355601"/>
          </a:xfrm>
          <a:prstGeom prst="rect">
            <a:avLst/>
          </a:prstGeom>
          <a:ln w="12700">
            <a:miter lim="400000"/>
          </a:ln>
        </p:spPr>
      </p:pic>
      <p:pic>
        <p:nvPicPr>
          <p:cNvPr id="151" name="Screen Shot 2017-05-10 at 6.04.41 PM.png"/>
          <p:cNvPicPr/>
          <p:nvPr/>
        </p:nvPicPr>
        <p:blipFill>
          <a:blip r:embed="rId5">
            <a:extLst/>
          </a:blip>
          <a:stretch>
            <a:fillRect/>
          </a:stretch>
        </p:blipFill>
        <p:spPr>
          <a:xfrm>
            <a:off x="6311400" y="5161324"/>
            <a:ext cx="363059" cy="38361"/>
          </a:xfrm>
          <a:prstGeom prst="rect">
            <a:avLst/>
          </a:prstGeom>
          <a:ln w="12700">
            <a:miter lim="400000"/>
          </a:ln>
        </p:spPr>
      </p:pic>
      <p:sp>
        <p:nvSpPr>
          <p:cNvPr id="152" name="Shape 152"/>
          <p:cNvSpPr/>
          <p:nvPr/>
        </p:nvSpPr>
        <p:spPr>
          <a:xfrm>
            <a:off x="5552678" y="1933773"/>
            <a:ext cx="808534" cy="2709814"/>
          </a:xfrm>
          <a:prstGeom prst="rect">
            <a:avLst/>
          </a:prstGeom>
          <a:blipFill>
            <a:blip r:embed="rId6"/>
          </a:blipFill>
          <a:ln w="12700">
            <a:miter lim="400000"/>
          </a:ln>
          <a:effectLst>
            <a:outerShdw blurRad="38100" dist="25400" dir="54000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153" name="Shape 153"/>
          <p:cNvSpPr/>
          <p:nvPr/>
        </p:nvSpPr>
        <p:spPr>
          <a:xfrm>
            <a:off x="3005633" y="1894631"/>
            <a:ext cx="675879" cy="2709813"/>
          </a:xfrm>
          <a:prstGeom prst="rect">
            <a:avLst/>
          </a:prstGeom>
          <a:blipFill>
            <a:blip r:embed="rId6"/>
          </a:blipFill>
          <a:ln w="12700">
            <a:miter lim="400000"/>
          </a:ln>
          <a:effectLst>
            <a:outerShdw blurRad="38100" dist="25400" dir="54000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154" name="Shape 154"/>
          <p:cNvSpPr/>
          <p:nvPr/>
        </p:nvSpPr>
        <p:spPr>
          <a:xfrm>
            <a:off x="325933" y="1996752"/>
            <a:ext cx="808535" cy="2583856"/>
          </a:xfrm>
          <a:prstGeom prst="rect">
            <a:avLst/>
          </a:prstGeom>
          <a:blipFill>
            <a:blip r:embed="rId6"/>
          </a:blipFill>
          <a:ln w="12700">
            <a:miter lim="400000"/>
          </a:ln>
          <a:effectLst>
            <a:outerShdw blurRad="38100" dist="25400" dir="54000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155" name="Shape 155"/>
          <p:cNvSpPr/>
          <p:nvPr/>
        </p:nvSpPr>
        <p:spPr>
          <a:xfrm>
            <a:off x="8232378" y="1933773"/>
            <a:ext cx="808534" cy="2709814"/>
          </a:xfrm>
          <a:prstGeom prst="rect">
            <a:avLst/>
          </a:prstGeom>
          <a:blipFill>
            <a:blip r:embed="rId6"/>
          </a:blipFill>
          <a:ln w="12700">
            <a:miter lim="400000"/>
          </a:ln>
          <a:effectLst>
            <a:outerShdw blurRad="38100" dist="25400" dir="5400000" rotWithShape="0">
              <a:srgbClr val="000000">
                <a:alpha val="50000"/>
              </a:srgbClr>
            </a:outerShdw>
          </a:effectLst>
        </p:spPr>
        <p:txBody>
          <a:bodyPr lIns="50800" tIns="50800" rIns="50800" bIns="50800" anchor="ctr"/>
          <a:lstStyle/>
          <a:p>
            <a:pPr lvl="0">
              <a:defRPr sz="2400">
                <a:solidFill>
                  <a:srgbClr val="FFFFFF"/>
                </a:solidFill>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 name="Shape 157"/>
          <p:cNvSpPr/>
          <p:nvPr/>
        </p:nvSpPr>
        <p:spPr>
          <a:xfrm>
            <a:off x="7289800" y="4902200"/>
            <a:ext cx="4209548" cy="482601"/>
          </a:xfrm>
          <a:prstGeom prst="rect">
            <a:avLst/>
          </a:prstGeom>
          <a:ln w="12700">
            <a:miter lim="400000"/>
          </a:ln>
        </p:spPr>
        <p:txBody>
          <a:bodyPr lIns="50800" tIns="50800" rIns="50800" bIns="50800" anchor="ctr">
            <a:spAutoFit/>
          </a:bodyPr>
          <a:lstStyle/>
          <a:p>
            <a:pPr lvl="0" algn="l" defTabSz="457200">
              <a:defRPr sz="2500">
                <a:latin typeface="Helvetica"/>
                <a:ea typeface="Helvetica"/>
                <a:cs typeface="Helvetica"/>
                <a:sym typeface="Helvetica"/>
              </a:defRPr>
            </a:pPr>
            <a:endParaRPr/>
          </a:p>
        </p:txBody>
      </p:sp>
      <p:pic>
        <p:nvPicPr>
          <p:cNvPr id="158" name="Screen Shot 2017-05-10 at 4.04.04 PM.png"/>
          <p:cNvPicPr/>
          <p:nvPr/>
        </p:nvPicPr>
        <p:blipFill>
          <a:blip r:embed="rId2">
            <a:extLst/>
          </a:blip>
          <a:stretch>
            <a:fillRect/>
          </a:stretch>
        </p:blipFill>
        <p:spPr>
          <a:xfrm>
            <a:off x="3271391" y="1631652"/>
            <a:ext cx="2870201" cy="7378701"/>
          </a:xfrm>
          <a:prstGeom prst="rect">
            <a:avLst/>
          </a:prstGeom>
          <a:ln w="12700">
            <a:miter lim="400000"/>
          </a:ln>
        </p:spPr>
      </p:pic>
      <p:sp>
        <p:nvSpPr>
          <p:cNvPr id="159" name="Shape 159"/>
          <p:cNvSpPr/>
          <p:nvPr/>
        </p:nvSpPr>
        <p:spPr>
          <a:xfrm>
            <a:off x="599312" y="3086100"/>
            <a:ext cx="2306575" cy="11938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Epidermis</a:t>
            </a:r>
          </a:p>
        </p:txBody>
      </p:sp>
      <p:sp>
        <p:nvSpPr>
          <p:cNvPr id="160" name="Shape 160"/>
          <p:cNvSpPr/>
          <p:nvPr/>
        </p:nvSpPr>
        <p:spPr>
          <a:xfrm>
            <a:off x="827887" y="4197350"/>
            <a:ext cx="1570026" cy="6477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Dermis</a:t>
            </a:r>
          </a:p>
        </p:txBody>
      </p:sp>
      <p:sp>
        <p:nvSpPr>
          <p:cNvPr id="161" name="Shape 161"/>
          <p:cNvSpPr/>
          <p:nvPr/>
        </p:nvSpPr>
        <p:spPr>
          <a:xfrm>
            <a:off x="309418" y="5581650"/>
            <a:ext cx="2611528" cy="6477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Hypodermis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 name="Screen Shot 2017-05-10 at 4.04.14 PM.png"/>
          <p:cNvPicPr/>
          <p:nvPr/>
        </p:nvPicPr>
        <p:blipFill>
          <a:blip r:embed="rId2">
            <a:extLst/>
          </a:blip>
          <a:stretch>
            <a:fillRect/>
          </a:stretch>
        </p:blipFill>
        <p:spPr>
          <a:xfrm>
            <a:off x="3224462" y="1037679"/>
            <a:ext cx="3318170" cy="8003481"/>
          </a:xfrm>
          <a:prstGeom prst="rect">
            <a:avLst/>
          </a:prstGeom>
          <a:ln w="12700">
            <a:miter lim="400000"/>
          </a:ln>
        </p:spPr>
      </p:pic>
      <p:sp>
        <p:nvSpPr>
          <p:cNvPr id="164" name="Shape 164"/>
          <p:cNvSpPr/>
          <p:nvPr/>
        </p:nvSpPr>
        <p:spPr>
          <a:xfrm>
            <a:off x="599312" y="2546350"/>
            <a:ext cx="2306575" cy="11938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Epidermis</a:t>
            </a:r>
          </a:p>
        </p:txBody>
      </p:sp>
      <p:sp>
        <p:nvSpPr>
          <p:cNvPr id="165" name="Shape 165"/>
          <p:cNvSpPr/>
          <p:nvPr/>
        </p:nvSpPr>
        <p:spPr>
          <a:xfrm>
            <a:off x="1094587" y="3867150"/>
            <a:ext cx="1570026" cy="6477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Dermis</a:t>
            </a:r>
          </a:p>
        </p:txBody>
      </p:sp>
      <p:sp>
        <p:nvSpPr>
          <p:cNvPr id="166" name="Shape 166"/>
          <p:cNvSpPr/>
          <p:nvPr/>
        </p:nvSpPr>
        <p:spPr>
          <a:xfrm>
            <a:off x="573836" y="5429250"/>
            <a:ext cx="2611528" cy="6477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Hypodermis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8" name="Screen Shot 2017-05-10 at 4.04.22 PM.png"/>
          <p:cNvPicPr/>
          <p:nvPr/>
        </p:nvPicPr>
        <p:blipFill>
          <a:blip r:embed="rId2">
            <a:extLst/>
          </a:blip>
          <a:stretch>
            <a:fillRect/>
          </a:stretch>
        </p:blipFill>
        <p:spPr>
          <a:xfrm>
            <a:off x="3396452" y="659432"/>
            <a:ext cx="3834609" cy="8688736"/>
          </a:xfrm>
          <a:prstGeom prst="rect">
            <a:avLst/>
          </a:prstGeom>
          <a:ln w="12700">
            <a:miter lim="400000"/>
          </a:ln>
        </p:spPr>
      </p:pic>
      <p:sp>
        <p:nvSpPr>
          <p:cNvPr id="169" name="Shape 169"/>
          <p:cNvSpPr/>
          <p:nvPr/>
        </p:nvSpPr>
        <p:spPr>
          <a:xfrm>
            <a:off x="726312" y="2273300"/>
            <a:ext cx="2306575" cy="11938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Epidermis</a:t>
            </a:r>
          </a:p>
        </p:txBody>
      </p:sp>
      <p:sp>
        <p:nvSpPr>
          <p:cNvPr id="170" name="Shape 170"/>
          <p:cNvSpPr/>
          <p:nvPr/>
        </p:nvSpPr>
        <p:spPr>
          <a:xfrm>
            <a:off x="758112" y="3841750"/>
            <a:ext cx="1803834" cy="6477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Dermis</a:t>
            </a:r>
          </a:p>
        </p:txBody>
      </p:sp>
      <p:sp>
        <p:nvSpPr>
          <p:cNvPr id="171" name="Shape 171"/>
          <p:cNvSpPr/>
          <p:nvPr/>
        </p:nvSpPr>
        <p:spPr>
          <a:xfrm>
            <a:off x="446836" y="5429250"/>
            <a:ext cx="2611528" cy="6477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Hypodermis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3" name="Screen Shot 2017-05-10 at 4.04.31 PM.png"/>
          <p:cNvPicPr/>
          <p:nvPr/>
        </p:nvPicPr>
        <p:blipFill>
          <a:blip r:embed="rId2">
            <a:extLst/>
          </a:blip>
          <a:stretch>
            <a:fillRect/>
          </a:stretch>
        </p:blipFill>
        <p:spPr>
          <a:xfrm>
            <a:off x="3393205" y="448419"/>
            <a:ext cx="4132117" cy="8856762"/>
          </a:xfrm>
          <a:prstGeom prst="rect">
            <a:avLst/>
          </a:prstGeom>
          <a:ln w="12700">
            <a:miter lim="400000"/>
          </a:ln>
        </p:spPr>
      </p:pic>
      <p:sp>
        <p:nvSpPr>
          <p:cNvPr id="174" name="Shape 174"/>
          <p:cNvSpPr/>
          <p:nvPr/>
        </p:nvSpPr>
        <p:spPr>
          <a:xfrm>
            <a:off x="599312" y="2171700"/>
            <a:ext cx="2306575" cy="11938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Epidermis</a:t>
            </a:r>
          </a:p>
        </p:txBody>
      </p:sp>
      <p:sp>
        <p:nvSpPr>
          <p:cNvPr id="175" name="Shape 175"/>
          <p:cNvSpPr/>
          <p:nvPr/>
        </p:nvSpPr>
        <p:spPr>
          <a:xfrm>
            <a:off x="853287" y="3689350"/>
            <a:ext cx="1570026" cy="6477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Dermis</a:t>
            </a:r>
          </a:p>
        </p:txBody>
      </p:sp>
      <p:sp>
        <p:nvSpPr>
          <p:cNvPr id="176" name="Shape 176"/>
          <p:cNvSpPr/>
          <p:nvPr/>
        </p:nvSpPr>
        <p:spPr>
          <a:xfrm>
            <a:off x="572701" y="5340350"/>
            <a:ext cx="2611527" cy="6477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a:solidFill>
                  <a:srgbClr val="C82506"/>
                </a:solidFill>
              </a:defRPr>
            </a:lvl1pPr>
          </a:lstStyle>
          <a:p>
            <a:pPr lvl="0">
              <a:defRPr sz="1800">
                <a:solidFill>
                  <a:srgbClr val="000000"/>
                </a:solidFill>
              </a:defRPr>
            </a:pPr>
            <a:r>
              <a:rPr sz="3600">
                <a:solidFill>
                  <a:srgbClr val="C82506"/>
                </a:solidFill>
              </a:rPr>
              <a:t>Hypodermis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 name="Shape 178"/>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Elastin</a:t>
            </a:r>
          </a:p>
        </p:txBody>
      </p:sp>
      <p:pic>
        <p:nvPicPr>
          <p:cNvPr id="179" name="Screen Shot 2017-05-10 at 6.09.45 PM.png"/>
          <p:cNvPicPr/>
          <p:nvPr/>
        </p:nvPicPr>
        <p:blipFill>
          <a:blip r:embed="rId2">
            <a:extLst/>
          </a:blip>
          <a:stretch>
            <a:fillRect/>
          </a:stretch>
        </p:blipFill>
        <p:spPr>
          <a:xfrm>
            <a:off x="1894868" y="2590659"/>
            <a:ext cx="9215064" cy="5550182"/>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 name="Shape 120"/>
          <p:cNvSpPr>
            <a:spLocks noGrp="1"/>
          </p:cNvSpPr>
          <p:nvPr>
            <p:ph type="title"/>
          </p:nvPr>
        </p:nvSpPr>
        <p:spPr>
          <a:xfrm>
            <a:off x="952500" y="355600"/>
            <a:ext cx="11099800" cy="2159000"/>
          </a:xfrm>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Niacinimide</a:t>
            </a:r>
          </a:p>
        </p:txBody>
      </p:sp>
      <p:sp>
        <p:nvSpPr>
          <p:cNvPr id="121" name="Shape 121"/>
          <p:cNvSpPr>
            <a:spLocks noGrp="1"/>
          </p:cNvSpPr>
          <p:nvPr>
            <p:ph type="body" idx="1"/>
          </p:nvPr>
        </p:nvSpPr>
        <p:spPr>
          <a:prstGeom prst="rect">
            <a:avLst/>
          </a:prstGeom>
        </p:spPr>
        <p:txBody>
          <a:bodyPr/>
          <a:lstStyle/>
          <a:p>
            <a:pPr lvl="0">
              <a:defRPr sz="1800"/>
            </a:pPr>
            <a:r>
              <a:rPr sz="3600"/>
              <a:t>We have Niacinamide throughout our New Re9 Line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 name="Shape 123"/>
          <p:cNvSpPr>
            <a:spLocks noGrp="1"/>
          </p:cNvSpPr>
          <p:nvPr>
            <p:ph type="title"/>
          </p:nvPr>
        </p:nvSpPr>
        <p:spPr>
          <a:xfrm>
            <a:off x="952500" y="355600"/>
            <a:ext cx="11099800" cy="2159000"/>
          </a:xfrm>
          <a:prstGeom prst="rect">
            <a:avLst/>
          </a:prstGeom>
        </p:spPr>
        <p:txBody>
          <a:bodyPr/>
          <a:lstStyle>
            <a:lvl1pPr defTabSz="554990">
              <a:defRPr sz="7600">
                <a:solidFill>
                  <a:srgbClr val="00882B"/>
                </a:solidFill>
              </a:defRPr>
            </a:lvl1pPr>
          </a:lstStyle>
          <a:p>
            <a:pPr lvl="0">
              <a:defRPr sz="1800">
                <a:solidFill>
                  <a:srgbClr val="000000"/>
                </a:solidFill>
              </a:defRPr>
            </a:pPr>
            <a:r>
              <a:rPr sz="7600">
                <a:solidFill>
                  <a:srgbClr val="00882B"/>
                </a:solidFill>
              </a:rPr>
              <a:t>8 reasons for Niacinimide</a:t>
            </a:r>
          </a:p>
        </p:txBody>
      </p:sp>
      <p:sp>
        <p:nvSpPr>
          <p:cNvPr id="124" name="Shape 124"/>
          <p:cNvSpPr>
            <a:spLocks noGrp="1"/>
          </p:cNvSpPr>
          <p:nvPr>
            <p:ph type="body" idx="1"/>
          </p:nvPr>
        </p:nvSpPr>
        <p:spPr>
          <a:prstGeom prst="rect">
            <a:avLst/>
          </a:prstGeom>
        </p:spPr>
        <p:txBody>
          <a:bodyPr/>
          <a:lstStyle/>
          <a:p>
            <a:pPr lvl="0">
              <a:defRPr sz="1800"/>
            </a:pPr>
            <a:r>
              <a:rPr sz="3500"/>
              <a:t>#1 Boosts the immunity of your skin.</a:t>
            </a:r>
          </a:p>
          <a:p>
            <a:pPr lvl="0">
              <a:defRPr sz="1800"/>
            </a:pPr>
            <a:r>
              <a:rPr sz="3500"/>
              <a:t>#2 Improves epidermal barrier performance.</a:t>
            </a:r>
          </a:p>
          <a:p>
            <a:pPr lvl="0">
              <a:defRPr sz="1800"/>
            </a:pPr>
            <a:r>
              <a:rPr sz="3500"/>
              <a:t>#3 Improves redness and blotchiness in the skin.</a:t>
            </a:r>
          </a:p>
          <a:p>
            <a:pPr lvl="0">
              <a:defRPr sz="1800"/>
            </a:pPr>
            <a:r>
              <a:rPr sz="3500"/>
              <a:t>#4 Regulates oil flow.</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 name="Shape 38"/>
          <p:cNvSpPr>
            <a:spLocks noGrp="1"/>
          </p:cNvSpPr>
          <p:nvPr>
            <p:ph type="title"/>
          </p:nvPr>
        </p:nvSpPr>
        <p:spPr>
          <a:xfrm>
            <a:off x="952500" y="330200"/>
            <a:ext cx="11099800" cy="2159000"/>
          </a:xfrm>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Time</a:t>
            </a:r>
          </a:p>
        </p:txBody>
      </p:sp>
      <p:pic>
        <p:nvPicPr>
          <p:cNvPr id="39" name="Screen Shot 2017-06-20 at 5.05.08 PM.png"/>
          <p:cNvPicPr/>
          <p:nvPr/>
        </p:nvPicPr>
        <p:blipFill>
          <a:blip r:embed="rId2">
            <a:extLst/>
          </a:blip>
          <a:stretch>
            <a:fillRect/>
          </a:stretch>
        </p:blipFill>
        <p:spPr>
          <a:xfrm>
            <a:off x="4537691" y="2641761"/>
            <a:ext cx="4876561" cy="657827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 name="Shape 126"/>
          <p:cNvSpPr>
            <a:spLocks noGrp="1"/>
          </p:cNvSpPr>
          <p:nvPr>
            <p:ph type="title"/>
          </p:nvPr>
        </p:nvSpPr>
        <p:spPr>
          <a:xfrm>
            <a:off x="952500" y="355600"/>
            <a:ext cx="11099800" cy="2159000"/>
          </a:xfrm>
          <a:prstGeom prst="rect">
            <a:avLst/>
          </a:prstGeom>
        </p:spPr>
        <p:txBody>
          <a:bodyPr/>
          <a:lstStyle>
            <a:lvl1pPr defTabSz="554990">
              <a:defRPr sz="7600">
                <a:solidFill>
                  <a:srgbClr val="00882B"/>
                </a:solidFill>
              </a:defRPr>
            </a:lvl1pPr>
          </a:lstStyle>
          <a:p>
            <a:pPr lvl="0">
              <a:defRPr sz="1800">
                <a:solidFill>
                  <a:srgbClr val="000000"/>
                </a:solidFill>
              </a:defRPr>
            </a:pPr>
            <a:r>
              <a:rPr sz="7600">
                <a:solidFill>
                  <a:srgbClr val="00882B"/>
                </a:solidFill>
              </a:rPr>
              <a:t>8 reasons for Niacinimide</a:t>
            </a:r>
          </a:p>
        </p:txBody>
      </p:sp>
      <p:sp>
        <p:nvSpPr>
          <p:cNvPr id="127" name="Shape 127"/>
          <p:cNvSpPr>
            <a:spLocks noGrp="1"/>
          </p:cNvSpPr>
          <p:nvPr>
            <p:ph type="body" idx="1"/>
          </p:nvPr>
        </p:nvSpPr>
        <p:spPr>
          <a:prstGeom prst="rect">
            <a:avLst/>
          </a:prstGeom>
        </p:spPr>
        <p:txBody>
          <a:bodyPr/>
          <a:lstStyle/>
          <a:p>
            <a:pPr lvl="0">
              <a:defRPr sz="1800"/>
            </a:pPr>
            <a:r>
              <a:rPr sz="3600"/>
              <a:t>#5 Protects skin from infrared light.</a:t>
            </a:r>
          </a:p>
          <a:p>
            <a:pPr lvl="0">
              <a:defRPr sz="1800"/>
            </a:pPr>
            <a:r>
              <a:rPr sz="3600"/>
              <a:t>#6 Hyper-pigmentation.</a:t>
            </a:r>
          </a:p>
          <a:p>
            <a:pPr lvl="0">
              <a:defRPr sz="1800"/>
            </a:pPr>
            <a:r>
              <a:rPr sz="3600"/>
              <a:t>#7 Minimize lines and wrinkles.</a:t>
            </a:r>
          </a:p>
          <a:p>
            <a:pPr lvl="0">
              <a:defRPr sz="1800"/>
            </a:pPr>
            <a:r>
              <a:rPr sz="3600"/>
              <a:t>#8 Dull and sallow skin.</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lgn="l" defTabSz="457200">
              <a:defRPr sz="1800"/>
            </a:pPr>
            <a:r>
              <a:rPr sz="4200">
                <a:solidFill>
                  <a:srgbClr val="6D874F"/>
                </a:solidFill>
                <a:latin typeface="Helvetica"/>
                <a:ea typeface="Helvetica"/>
                <a:cs typeface="Helvetica"/>
                <a:sym typeface="Helvetica"/>
              </a:rPr>
              <a:t>                     </a:t>
            </a:r>
            <a:r>
              <a:rPr sz="8000">
                <a:solidFill>
                  <a:srgbClr val="00882B"/>
                </a:solidFill>
                <a:latin typeface="Helvetica"/>
                <a:ea typeface="Helvetica"/>
                <a:cs typeface="Helvetica"/>
                <a:sym typeface="Helvetica"/>
              </a:rPr>
              <a:t>Hypodermis</a:t>
            </a:r>
          </a:p>
        </p:txBody>
      </p:sp>
      <p:pic>
        <p:nvPicPr>
          <p:cNvPr id="182" name="Screen Shot 2017-05-08 at 7.36.06 PM.png"/>
          <p:cNvPicPr/>
          <p:nvPr/>
        </p:nvPicPr>
        <p:blipFill>
          <a:blip r:embed="rId2">
            <a:extLst/>
          </a:blip>
          <a:stretch>
            <a:fillRect/>
          </a:stretch>
        </p:blipFill>
        <p:spPr>
          <a:xfrm>
            <a:off x="4504332" y="2711450"/>
            <a:ext cx="5613401" cy="4546601"/>
          </a:xfrm>
          <a:prstGeom prst="rect">
            <a:avLst/>
          </a:prstGeom>
          <a:ln w="12700">
            <a:miter lim="400000"/>
          </a:ln>
        </p:spPr>
      </p:pic>
      <p:sp>
        <p:nvSpPr>
          <p:cNvPr id="183" name="Shape 183"/>
          <p:cNvSpPr/>
          <p:nvPr/>
        </p:nvSpPr>
        <p:spPr>
          <a:xfrm>
            <a:off x="1755923" y="4594514"/>
            <a:ext cx="2817615" cy="1708975"/>
          </a:xfrm>
          <a:prstGeom prst="line">
            <a:avLst/>
          </a:prstGeom>
          <a:ln w="25400">
            <a:solidFill/>
            <a:miter lim="400000"/>
            <a:tailEnd type="triangle"/>
          </a:ln>
        </p:spPr>
        <p:txBody>
          <a:bodyPr lIns="50800" tIns="50800" rIns="50800" bIns="50800" anchor="ctr"/>
          <a:lstStyle/>
          <a:p>
            <a:pPr lvl="0">
              <a:defRPr sz="2400"/>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 name="Shape 185"/>
          <p:cNvSpPr>
            <a:spLocks noGrp="1"/>
          </p:cNvSpPr>
          <p:nvPr>
            <p:ph type="title"/>
          </p:nvPr>
        </p:nvSpPr>
        <p:spPr>
          <a:prstGeom prst="rect">
            <a:avLst/>
          </a:prstGeom>
        </p:spPr>
        <p:txBody>
          <a:bodyPr/>
          <a:lstStyle>
            <a:lvl1pPr defTabSz="566674">
              <a:defRPr sz="7760">
                <a:solidFill>
                  <a:srgbClr val="F39019"/>
                </a:solidFill>
              </a:defRPr>
            </a:lvl1pPr>
          </a:lstStyle>
          <a:p>
            <a:pPr lvl="0">
              <a:defRPr sz="1800">
                <a:solidFill>
                  <a:srgbClr val="000000"/>
                </a:solidFill>
              </a:defRPr>
            </a:pPr>
            <a:r>
              <a:rPr sz="7760">
                <a:solidFill>
                  <a:srgbClr val="F39019"/>
                </a:solidFill>
              </a:rPr>
              <a:t>How does the New Re9 address all of this?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7" name="Screen Shot 2017-05-10 at 6.21.16 PM.png"/>
          <p:cNvPicPr/>
          <p:nvPr/>
        </p:nvPicPr>
        <p:blipFill>
          <a:blip r:embed="rId2">
            <a:extLst/>
          </a:blip>
          <a:stretch>
            <a:fillRect/>
          </a:stretch>
        </p:blipFill>
        <p:spPr>
          <a:xfrm>
            <a:off x="271214" y="468362"/>
            <a:ext cx="11976101" cy="803910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9" name="Screen Shot 2017-05-10 at 6.22.35 PM.png"/>
          <p:cNvPicPr/>
          <p:nvPr/>
        </p:nvPicPr>
        <p:blipFill>
          <a:blip r:embed="rId2">
            <a:extLst/>
          </a:blip>
          <a:stretch>
            <a:fillRect/>
          </a:stretch>
        </p:blipFill>
        <p:spPr>
          <a:xfrm>
            <a:off x="521989" y="362247"/>
            <a:ext cx="11442701" cy="3022601"/>
          </a:xfrm>
          <a:prstGeom prst="rect">
            <a:avLst/>
          </a:prstGeom>
          <a:ln w="12700">
            <a:miter lim="400000"/>
          </a:ln>
        </p:spPr>
      </p:pic>
      <p:sp>
        <p:nvSpPr>
          <p:cNvPr id="190" name="Shape 190"/>
          <p:cNvSpPr/>
          <p:nvPr/>
        </p:nvSpPr>
        <p:spPr>
          <a:xfrm>
            <a:off x="3423332" y="3771900"/>
            <a:ext cx="6158136" cy="5334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lvl1pPr algn="l" defTabSz="457200">
              <a:defRPr sz="2800">
                <a:solidFill>
                  <a:srgbClr val="F39019"/>
                </a:solidFill>
                <a:latin typeface="Helvetica"/>
                <a:ea typeface="Helvetica"/>
                <a:cs typeface="Helvetica"/>
                <a:sym typeface="Helvetica"/>
              </a:defRPr>
            </a:lvl1pPr>
          </a:lstStyle>
          <a:p>
            <a:pPr lvl="0">
              <a:defRPr sz="1800">
                <a:solidFill>
                  <a:srgbClr val="000000"/>
                </a:solidFill>
              </a:defRPr>
            </a:pPr>
            <a:r>
              <a:rPr sz="2800">
                <a:solidFill>
                  <a:srgbClr val="F39019"/>
                </a:solidFill>
              </a:rPr>
              <a:t>Gold Standard Ingredients</a:t>
            </a:r>
          </a:p>
        </p:txBody>
      </p:sp>
      <p:pic>
        <p:nvPicPr>
          <p:cNvPr id="191" name="Screen Shot 2017-05-10 at 6.22.40 PM.png"/>
          <p:cNvPicPr/>
          <p:nvPr/>
        </p:nvPicPr>
        <p:blipFill>
          <a:blip r:embed="rId3">
            <a:extLst/>
          </a:blip>
          <a:stretch>
            <a:fillRect/>
          </a:stretch>
        </p:blipFill>
        <p:spPr>
          <a:xfrm>
            <a:off x="1353117" y="4933562"/>
            <a:ext cx="10103576" cy="3179447"/>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3" name="Screen Shot 2017-05-10 at 6.22.35 PM.png"/>
          <p:cNvPicPr/>
          <p:nvPr/>
        </p:nvPicPr>
        <p:blipFill>
          <a:blip r:embed="rId2">
            <a:extLst/>
          </a:blip>
          <a:stretch>
            <a:fillRect/>
          </a:stretch>
        </p:blipFill>
        <p:spPr>
          <a:xfrm>
            <a:off x="521989" y="362247"/>
            <a:ext cx="11442701" cy="3022601"/>
          </a:xfrm>
          <a:prstGeom prst="rect">
            <a:avLst/>
          </a:prstGeom>
          <a:ln w="12700">
            <a:miter lim="400000"/>
          </a:ln>
        </p:spPr>
      </p:pic>
      <p:sp>
        <p:nvSpPr>
          <p:cNvPr id="194" name="Shape 194"/>
          <p:cNvSpPr/>
          <p:nvPr/>
        </p:nvSpPr>
        <p:spPr>
          <a:xfrm>
            <a:off x="3423332" y="3771900"/>
            <a:ext cx="6158136" cy="5334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lvl1pPr algn="l" defTabSz="457200">
              <a:defRPr sz="2800">
                <a:solidFill>
                  <a:srgbClr val="F39019"/>
                </a:solidFill>
                <a:latin typeface="Helvetica"/>
                <a:ea typeface="Helvetica"/>
                <a:cs typeface="Helvetica"/>
                <a:sym typeface="Helvetica"/>
              </a:defRPr>
            </a:lvl1pPr>
          </a:lstStyle>
          <a:p>
            <a:pPr lvl="0">
              <a:defRPr sz="1800">
                <a:solidFill>
                  <a:srgbClr val="000000"/>
                </a:solidFill>
              </a:defRPr>
            </a:pPr>
            <a:r>
              <a:rPr sz="2800">
                <a:solidFill>
                  <a:srgbClr val="F39019"/>
                </a:solidFill>
              </a:rPr>
              <a:t>Gold Standard Ingredients</a:t>
            </a:r>
          </a:p>
        </p:txBody>
      </p:sp>
      <p:sp>
        <p:nvSpPr>
          <p:cNvPr id="195" name="Shape 195"/>
          <p:cNvSpPr/>
          <p:nvPr/>
        </p:nvSpPr>
        <p:spPr>
          <a:xfrm>
            <a:off x="817878" y="4578350"/>
            <a:ext cx="10850924" cy="36449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pPr lvl="0" algn="l" defTabSz="457200">
              <a:defRPr sz="1800"/>
            </a:pPr>
            <a:r>
              <a:rPr sz="2600" b="1">
                <a:solidFill>
                  <a:srgbClr val="F39019"/>
                </a:solidFill>
                <a:latin typeface="Helvetica"/>
                <a:ea typeface="Helvetica"/>
                <a:cs typeface="Helvetica"/>
                <a:sym typeface="Helvetica"/>
              </a:rPr>
              <a:t>Stabilized Vitamin C</a:t>
            </a:r>
            <a:r>
              <a:rPr sz="2600" b="1">
                <a:latin typeface="Helvetica"/>
                <a:ea typeface="Helvetica"/>
                <a:cs typeface="Helvetica"/>
                <a:sym typeface="Helvetica"/>
              </a:rPr>
              <a:t> </a:t>
            </a:r>
          </a:p>
          <a:p>
            <a:pPr lvl="0" algn="l" defTabSz="457200">
              <a:defRPr sz="1800"/>
            </a:pPr>
            <a:r>
              <a:rPr sz="2600">
                <a:latin typeface="Helvetica"/>
                <a:ea typeface="Helvetica"/>
                <a:cs typeface="Helvetica"/>
                <a:sym typeface="Helvetica"/>
              </a:rPr>
              <a:t>Boosts and maintains moisture, resulting in an improvement in the appearance of fine lines as well as providing moisture barrier protection to restore a natural, youthful glow</a:t>
            </a:r>
          </a:p>
          <a:p>
            <a:pPr lvl="0" algn="l" defTabSz="457200">
              <a:defRPr sz="1800"/>
            </a:pPr>
            <a:endParaRPr sz="2600">
              <a:latin typeface="Helvetica"/>
              <a:ea typeface="Helvetica"/>
              <a:cs typeface="Helvetica"/>
              <a:sym typeface="Helvetica"/>
            </a:endParaRPr>
          </a:p>
          <a:p>
            <a:pPr lvl="0" algn="l" defTabSz="457200">
              <a:defRPr sz="1800"/>
            </a:pPr>
            <a:r>
              <a:rPr sz="2600" b="1">
                <a:solidFill>
                  <a:srgbClr val="F39019"/>
                </a:solidFill>
                <a:latin typeface="Helvetica"/>
                <a:ea typeface="Helvetica"/>
                <a:cs typeface="Helvetica"/>
                <a:sym typeface="Helvetica"/>
              </a:rPr>
              <a:t>Brown algae extract </a:t>
            </a:r>
          </a:p>
          <a:p>
            <a:pPr lvl="0" algn="l" defTabSz="457200">
              <a:defRPr sz="1800"/>
            </a:pPr>
            <a:r>
              <a:rPr sz="2600">
                <a:latin typeface="Helvetica"/>
                <a:ea typeface="Helvetica"/>
                <a:cs typeface="Helvetica"/>
                <a:sym typeface="Helvetica"/>
              </a:rPr>
              <a:t>Helps diminish the appearance of fine lines and wrinkles by</a:t>
            </a:r>
          </a:p>
          <a:p>
            <a:pPr lvl="0" algn="l" defTabSz="457200">
              <a:defRPr sz="1800"/>
            </a:pPr>
            <a:r>
              <a:rPr sz="2600">
                <a:latin typeface="Helvetica"/>
                <a:ea typeface="Helvetica"/>
                <a:cs typeface="Helvetica"/>
                <a:sym typeface="Helvetica"/>
              </a:rPr>
              <a:t>moisturizing the skin’s outer layer</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 name="Shape 197"/>
          <p:cNvSpPr>
            <a:spLocks noGrp="1"/>
          </p:cNvSpPr>
          <p:nvPr>
            <p:ph type="title"/>
          </p:nvPr>
        </p:nvSpPr>
        <p:spPr>
          <a:prstGeom prst="rect">
            <a:avLst/>
          </a:prstGeom>
        </p:spPr>
        <p:txBody>
          <a:bodyPr/>
          <a:lstStyle/>
          <a:p>
            <a:pPr lvl="5" algn="l" defTabSz="457200">
              <a:defRPr sz="1800"/>
            </a:pPr>
            <a:r>
              <a:rPr sz="4800">
                <a:solidFill>
                  <a:srgbClr val="F39019"/>
                </a:solidFill>
                <a:latin typeface="Helvetica"/>
                <a:ea typeface="Helvetica"/>
                <a:cs typeface="Helvetica"/>
                <a:sym typeface="Helvetica"/>
              </a:rPr>
              <a:t>         Cleaner for Better</a:t>
            </a:r>
          </a:p>
        </p:txBody>
      </p:sp>
      <p:sp>
        <p:nvSpPr>
          <p:cNvPr id="198" name="Shape 198"/>
          <p:cNvSpPr>
            <a:spLocks noGrp="1"/>
          </p:cNvSpPr>
          <p:nvPr>
            <p:ph type="body" idx="1"/>
          </p:nvPr>
        </p:nvSpPr>
        <p:spPr>
          <a:xfrm>
            <a:off x="952500" y="2603500"/>
            <a:ext cx="5180213" cy="6286500"/>
          </a:xfrm>
          <a:prstGeom prst="rect">
            <a:avLst/>
          </a:prstGeom>
        </p:spPr>
        <p:txBody>
          <a:bodyPr/>
          <a:lstStyle/>
          <a:p>
            <a:pPr marL="0" lvl="0" indent="0" defTabSz="457200">
              <a:spcBef>
                <a:spcPts val="0"/>
              </a:spcBef>
              <a:buSzTx/>
              <a:buNone/>
              <a:defRPr sz="1800"/>
            </a:pPr>
            <a:endParaRPr sz="2900" dirty="0">
              <a:latin typeface="Helvetica"/>
              <a:ea typeface="Helvetica"/>
              <a:cs typeface="Helvetica"/>
              <a:sym typeface="Helvetica"/>
            </a:endParaRPr>
          </a:p>
          <a:p>
            <a:pPr marL="0" lvl="0" indent="0" defTabSz="457200">
              <a:spcBef>
                <a:spcPts val="0"/>
              </a:spcBef>
              <a:buSzTx/>
              <a:buNone/>
              <a:defRPr sz="1800"/>
            </a:pPr>
            <a:r>
              <a:rPr sz="2900" dirty="0">
                <a:latin typeface="Helvetica"/>
                <a:ea typeface="Helvetica"/>
                <a:cs typeface="Helvetica"/>
                <a:sym typeface="Helvetica"/>
              </a:rPr>
              <a:t>RE9 Advanced products are now</a:t>
            </a:r>
          </a:p>
          <a:p>
            <a:pPr marL="0" lvl="0" indent="0" defTabSz="457200">
              <a:spcBef>
                <a:spcPts val="0"/>
              </a:spcBef>
              <a:buSzTx/>
              <a:buNone/>
              <a:defRPr sz="1800"/>
            </a:pPr>
            <a:r>
              <a:rPr sz="2900" dirty="0">
                <a:latin typeface="Helvetica"/>
                <a:ea typeface="Helvetica"/>
                <a:cs typeface="Helvetica"/>
                <a:sym typeface="Helvetica"/>
              </a:rPr>
              <a:t>formulated without EDTA,</a:t>
            </a:r>
          </a:p>
          <a:p>
            <a:pPr marL="0" lvl="0" indent="0" defTabSz="457200">
              <a:spcBef>
                <a:spcPts val="0"/>
              </a:spcBef>
              <a:buSzTx/>
              <a:buNone/>
              <a:defRPr sz="1800"/>
            </a:pPr>
            <a:r>
              <a:rPr sz="2900" dirty="0">
                <a:latin typeface="Helvetica"/>
                <a:ea typeface="Helvetica"/>
                <a:cs typeface="Helvetica"/>
                <a:sym typeface="Helvetica"/>
              </a:rPr>
              <a:t> PEG, </a:t>
            </a:r>
          </a:p>
          <a:p>
            <a:pPr marL="0" lvl="0" indent="0" defTabSz="457200">
              <a:spcBef>
                <a:spcPts val="0"/>
              </a:spcBef>
              <a:buSzTx/>
              <a:buNone/>
              <a:defRPr sz="1800"/>
            </a:pPr>
            <a:r>
              <a:rPr sz="2900" dirty="0">
                <a:latin typeface="Helvetica"/>
                <a:ea typeface="Helvetica"/>
                <a:cs typeface="Helvetica"/>
                <a:sym typeface="Helvetica"/>
              </a:rPr>
              <a:t>butylene</a:t>
            </a:r>
          </a:p>
          <a:p>
            <a:pPr marL="0" lvl="0" indent="0" defTabSz="457200">
              <a:spcBef>
                <a:spcPts val="0"/>
              </a:spcBef>
              <a:buSzTx/>
              <a:buNone/>
              <a:defRPr sz="1800"/>
            </a:pPr>
            <a:r>
              <a:rPr sz="2900" dirty="0">
                <a:latin typeface="Helvetica"/>
                <a:ea typeface="Helvetica"/>
                <a:cs typeface="Helvetica"/>
                <a:sym typeface="Helvetica"/>
              </a:rPr>
              <a:t>glycol, </a:t>
            </a:r>
          </a:p>
          <a:p>
            <a:pPr marL="0" lvl="0" indent="0" defTabSz="457200">
              <a:spcBef>
                <a:spcPts val="0"/>
              </a:spcBef>
              <a:buSzTx/>
              <a:buNone/>
              <a:defRPr sz="1800"/>
            </a:pPr>
            <a:r>
              <a:rPr sz="2900" dirty="0">
                <a:latin typeface="Helvetica"/>
                <a:ea typeface="Helvetica"/>
                <a:cs typeface="Helvetica"/>
                <a:sym typeface="Helvetica"/>
              </a:rPr>
              <a:t>orange oil,</a:t>
            </a:r>
          </a:p>
          <a:p>
            <a:pPr marL="0" lvl="0" indent="0" defTabSz="457200">
              <a:spcBef>
                <a:spcPts val="0"/>
              </a:spcBef>
              <a:buSzTx/>
              <a:buNone/>
              <a:defRPr sz="1800"/>
            </a:pPr>
            <a:r>
              <a:rPr sz="2900" dirty="0">
                <a:latin typeface="Helvetica"/>
                <a:ea typeface="Helvetica"/>
                <a:cs typeface="Helvetica"/>
                <a:sym typeface="Helvetica"/>
              </a:rPr>
              <a:t> retinyl palmitate,</a:t>
            </a:r>
          </a:p>
          <a:p>
            <a:pPr marL="0" lvl="0" indent="0" defTabSz="457200">
              <a:spcBef>
                <a:spcPts val="0"/>
              </a:spcBef>
              <a:buSzTx/>
              <a:buNone/>
              <a:defRPr sz="1800"/>
            </a:pPr>
            <a:r>
              <a:rPr sz="2900" dirty="0">
                <a:latin typeface="Helvetica"/>
                <a:ea typeface="Helvetica"/>
                <a:cs typeface="Helvetica"/>
                <a:sym typeface="Helvetica"/>
              </a:rPr>
              <a:t>polysorbate or urea. *</a:t>
            </a:r>
          </a:p>
          <a:p>
            <a:pPr marL="0" lvl="0" indent="0" defTabSz="457200">
              <a:spcBef>
                <a:spcPts val="0"/>
              </a:spcBef>
              <a:buSzTx/>
              <a:buNone/>
              <a:defRPr sz="1800"/>
            </a:pPr>
            <a:endParaRPr sz="2900" dirty="0">
              <a:latin typeface="Helvetica"/>
              <a:ea typeface="Helvetica"/>
              <a:cs typeface="Helvetica"/>
              <a:sym typeface="Helvetica"/>
            </a:endParaRPr>
          </a:p>
          <a:p>
            <a:pPr marL="0" lvl="0" indent="0" defTabSz="457200">
              <a:spcBef>
                <a:spcPts val="0"/>
              </a:spcBef>
              <a:buSzTx/>
              <a:buNone/>
              <a:defRPr sz="1800"/>
            </a:pPr>
            <a:r>
              <a:rPr sz="1900" i="1" dirty="0">
                <a:latin typeface="Helvetica"/>
                <a:ea typeface="Helvetica"/>
                <a:cs typeface="Helvetica"/>
                <a:sym typeface="Helvetica"/>
              </a:rPr>
              <a:t>*Pertains to non-SPF products in RE9 Advanced</a:t>
            </a:r>
          </a:p>
        </p:txBody>
      </p:sp>
      <p:sp>
        <p:nvSpPr>
          <p:cNvPr id="4" name="TextBox 3"/>
          <p:cNvSpPr txBox="1"/>
          <p:nvPr/>
        </p:nvSpPr>
        <p:spPr>
          <a:xfrm>
            <a:off x="7928982" y="3465125"/>
            <a:ext cx="4123318" cy="49890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7" name="Picture 6"/>
          <p:cNvPicPr>
            <a:picLocks noChangeAspect="1"/>
          </p:cNvPicPr>
          <p:nvPr/>
        </p:nvPicPr>
        <p:blipFill>
          <a:blip r:embed="rId2"/>
          <a:stretch>
            <a:fillRect/>
          </a:stretch>
        </p:blipFill>
        <p:spPr>
          <a:xfrm>
            <a:off x="7584243" y="3465125"/>
            <a:ext cx="3900987" cy="4390368"/>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lvl1pPr defTabSz="457200">
              <a:defRPr sz="4600">
                <a:solidFill>
                  <a:srgbClr val="F39019"/>
                </a:solidFill>
                <a:latin typeface="Helvetica"/>
                <a:ea typeface="Helvetica"/>
                <a:cs typeface="Helvetica"/>
                <a:sym typeface="Helvetica"/>
              </a:defRPr>
            </a:lvl1pPr>
          </a:lstStyle>
          <a:p>
            <a:pPr lvl="0">
              <a:defRPr sz="1800">
                <a:solidFill>
                  <a:srgbClr val="000000"/>
                </a:solidFill>
              </a:defRPr>
            </a:pPr>
            <a:r>
              <a:rPr sz="4600">
                <a:solidFill>
                  <a:srgbClr val="F39019"/>
                </a:solidFill>
              </a:rPr>
              <a:t>RE9 Advanced Collection Story</a:t>
            </a:r>
          </a:p>
        </p:txBody>
      </p:sp>
      <p:sp>
        <p:nvSpPr>
          <p:cNvPr id="201" name="Shape 201"/>
          <p:cNvSpPr>
            <a:spLocks noGrp="1"/>
          </p:cNvSpPr>
          <p:nvPr>
            <p:ph type="body" idx="1"/>
          </p:nvPr>
        </p:nvSpPr>
        <p:spPr>
          <a:xfrm>
            <a:off x="850900" y="2609850"/>
            <a:ext cx="4643686" cy="6286500"/>
          </a:xfrm>
          <a:prstGeom prst="rect">
            <a:avLst/>
          </a:prstGeom>
        </p:spPr>
        <p:txBody>
          <a:bodyPr/>
          <a:lstStyle/>
          <a:p>
            <a:pPr marL="285750" lvl="0" indent="-285750" defTabSz="457200">
              <a:spcBef>
                <a:spcPts val="0"/>
              </a:spcBef>
              <a:buSzTx/>
              <a:buNone/>
              <a:defRPr sz="1800"/>
            </a:pPr>
            <a:r>
              <a:rPr sz="2500">
                <a:latin typeface="Helvetica"/>
                <a:ea typeface="Helvetica"/>
                <a:cs typeface="Helvetica"/>
                <a:sym typeface="Helvetica"/>
              </a:rPr>
              <a:t>Developed to address the specific needs of aging skin.</a:t>
            </a:r>
          </a:p>
          <a:p>
            <a:pPr marL="285750" lvl="0" indent="-285750" defTabSz="457200">
              <a:spcBef>
                <a:spcPts val="0"/>
              </a:spcBef>
              <a:buSzTx/>
              <a:buNone/>
              <a:defRPr sz="1800"/>
            </a:pPr>
            <a:endParaRPr sz="2500">
              <a:latin typeface="Helvetica"/>
              <a:ea typeface="Helvetica"/>
              <a:cs typeface="Helvetica"/>
              <a:sym typeface="Helvetica"/>
            </a:endParaRPr>
          </a:p>
          <a:p>
            <a:pPr marL="285750" lvl="0" indent="-285750" defTabSz="457200">
              <a:spcBef>
                <a:spcPts val="0"/>
              </a:spcBef>
              <a:buSzTx/>
              <a:buNone/>
              <a:defRPr sz="1800"/>
            </a:pPr>
            <a:r>
              <a:rPr sz="2500">
                <a:latin typeface="Helvetica"/>
                <a:ea typeface="Helvetica"/>
                <a:cs typeface="Helvetica"/>
                <a:sym typeface="Helvetica"/>
              </a:rPr>
              <a:t>When used consistently as a twice-daily skincare regimen, the products help to improve the appearance of skin firmness, elasticity and tone, minimize the appearance of fine lines and wrinkles and improve hydration, helping skin look visibly rejuvenated and youthful.</a:t>
            </a:r>
          </a:p>
        </p:txBody>
      </p:sp>
      <p:pic>
        <p:nvPicPr>
          <p:cNvPr id="202" name="pasted-image.pdf"/>
          <p:cNvPicPr/>
          <p:nvPr/>
        </p:nvPicPr>
        <p:blipFill>
          <a:blip r:embed="rId2">
            <a:extLst/>
          </a:blip>
          <a:stretch>
            <a:fillRect/>
          </a:stretch>
        </p:blipFill>
        <p:spPr>
          <a:xfrm>
            <a:off x="7832261" y="2844800"/>
            <a:ext cx="4782479" cy="4198194"/>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 name="Shape 204"/>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Let’s Review the Layers of Skin….</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6" name="Screen Shot 2017-06-25 at 3.49.56 PM.png"/>
          <p:cNvPicPr/>
          <p:nvPr/>
        </p:nvPicPr>
        <p:blipFill>
          <a:blip r:embed="rId2">
            <a:extLst/>
          </a:blip>
          <a:stretch>
            <a:fillRect/>
          </a:stretch>
        </p:blipFill>
        <p:spPr>
          <a:xfrm>
            <a:off x="932460" y="747266"/>
            <a:ext cx="10954737" cy="8259068"/>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The Hero</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 name="Shape 208"/>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RE9 Advanced </a:t>
            </a:r>
          </a:p>
        </p:txBody>
      </p:sp>
      <p:sp>
        <p:nvSpPr>
          <p:cNvPr id="209" name="Shape 209"/>
          <p:cNvSpPr>
            <a:spLocks noGrp="1"/>
          </p:cNvSpPr>
          <p:nvPr>
            <p:ph type="body" idx="1"/>
          </p:nvPr>
        </p:nvSpPr>
        <p:spPr>
          <a:prstGeom prst="rect">
            <a:avLst/>
          </a:prstGeom>
        </p:spPr>
        <p:txBody>
          <a:bodyPr/>
          <a:lstStyle/>
          <a:p>
            <a:pPr lvl="0">
              <a:defRPr sz="1800"/>
            </a:pPr>
            <a:r>
              <a:rPr sz="3600"/>
              <a:t>Cleanse</a:t>
            </a:r>
          </a:p>
          <a:p>
            <a:pPr lvl="0">
              <a:defRPr sz="1800"/>
            </a:pPr>
            <a:r>
              <a:rPr sz="3600"/>
              <a:t>Treat</a:t>
            </a:r>
          </a:p>
          <a:p>
            <a:pPr lvl="0">
              <a:defRPr sz="1800"/>
            </a:pPr>
            <a:r>
              <a:rPr sz="3600"/>
              <a:t>Protect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 name="Shape 211"/>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Cleanse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3" name="Shape 213"/>
          <p:cNvSpPr/>
          <p:nvPr/>
        </p:nvSpPr>
        <p:spPr>
          <a:xfrm>
            <a:off x="605993" y="3524808"/>
            <a:ext cx="1369339" cy="469901"/>
          </a:xfrm>
          <a:prstGeom prst="rect">
            <a:avLst/>
          </a:prstGeom>
          <a:blipFill>
            <a:blip r:embed="rId2"/>
          </a:blipFill>
          <a:ln w="12700">
            <a:miter lim="400000"/>
          </a:ln>
          <a:effectLst>
            <a:outerShdw blurRad="50800" dist="12700" rotWithShape="0">
              <a:srgbClr val="000000">
                <a:alpha val="50000"/>
              </a:srgbClr>
            </a:outerShdw>
          </a:effectLst>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spAutoFit/>
          </a:bodyPr>
          <a:lstStyle>
            <a:lvl1pPr>
              <a:defRPr sz="2400">
                <a:solidFill>
                  <a:srgbClr val="FFFFFF"/>
                </a:solidFill>
              </a:defRPr>
            </a:lvl1pPr>
          </a:lstStyle>
          <a:p>
            <a:pPr lvl="0">
              <a:defRPr sz="1800">
                <a:solidFill>
                  <a:srgbClr val="000000"/>
                </a:solidFill>
              </a:defRPr>
            </a:pPr>
            <a:r>
              <a:rPr sz="2400">
                <a:solidFill>
                  <a:srgbClr val="FFFFFF"/>
                </a:solidFill>
              </a:rPr>
              <a:t>NEW:</a:t>
            </a:r>
          </a:p>
        </p:txBody>
      </p:sp>
      <p:sp>
        <p:nvSpPr>
          <p:cNvPr id="214" name="Shape 214"/>
          <p:cNvSpPr/>
          <p:nvPr/>
        </p:nvSpPr>
        <p:spPr>
          <a:xfrm>
            <a:off x="1426025" y="4628306"/>
            <a:ext cx="1270001" cy="496988"/>
          </a:xfrm>
          <a:prstGeom prst="rightArrow">
            <a:avLst>
              <a:gd name="adj1" fmla="val 32000"/>
              <a:gd name="adj2" fmla="val 163546"/>
            </a:avLst>
          </a:prstGeom>
          <a:blipFill>
            <a:blip r:embed="rId2"/>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215" name="Shape 215"/>
          <p:cNvSpPr/>
          <p:nvPr/>
        </p:nvSpPr>
        <p:spPr>
          <a:xfrm>
            <a:off x="1426025" y="5918900"/>
            <a:ext cx="1270001" cy="496988"/>
          </a:xfrm>
          <a:prstGeom prst="rightArrow">
            <a:avLst>
              <a:gd name="adj1" fmla="val 32000"/>
              <a:gd name="adj2" fmla="val 163546"/>
            </a:avLst>
          </a:prstGeom>
          <a:blipFill>
            <a:blip r:embed="rId2"/>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216" name="Shape 216"/>
          <p:cNvSpPr/>
          <p:nvPr/>
        </p:nvSpPr>
        <p:spPr>
          <a:xfrm>
            <a:off x="1426025" y="5273603"/>
            <a:ext cx="1270001" cy="496988"/>
          </a:xfrm>
          <a:prstGeom prst="rightArrow">
            <a:avLst>
              <a:gd name="adj1" fmla="val 32000"/>
              <a:gd name="adj2" fmla="val 163546"/>
            </a:avLst>
          </a:prstGeom>
          <a:blipFill>
            <a:blip r:embed="rId2"/>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pic>
        <p:nvPicPr>
          <p:cNvPr id="217" name="pasted-image.pdf"/>
          <p:cNvPicPr/>
          <p:nvPr/>
        </p:nvPicPr>
        <p:blipFill>
          <a:blip r:embed="rId3">
            <a:extLst/>
          </a:blip>
          <a:stretch>
            <a:fillRect/>
          </a:stretch>
        </p:blipFill>
        <p:spPr>
          <a:xfrm>
            <a:off x="2736078" y="2058477"/>
            <a:ext cx="10321138" cy="580564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9" name="pasted-image.pdf"/>
          <p:cNvPicPr/>
          <p:nvPr/>
        </p:nvPicPr>
        <p:blipFill>
          <a:blip r:embed="rId2">
            <a:extLst/>
          </a:blip>
          <a:stretch>
            <a:fillRect/>
          </a:stretch>
        </p:blipFill>
        <p:spPr>
          <a:xfrm>
            <a:off x="3171207" y="1886446"/>
            <a:ext cx="8770586" cy="4933454"/>
          </a:xfrm>
          <a:prstGeom prst="rect">
            <a:avLst/>
          </a:prstGeom>
          <a:ln w="12700">
            <a:miter lim="400000"/>
          </a:ln>
        </p:spPr>
      </p:pic>
      <p:sp>
        <p:nvSpPr>
          <p:cNvPr id="220" name="Shape 220"/>
          <p:cNvSpPr/>
          <p:nvPr/>
        </p:nvSpPr>
        <p:spPr>
          <a:xfrm>
            <a:off x="1883225" y="3853464"/>
            <a:ext cx="1270001" cy="496987"/>
          </a:xfrm>
          <a:prstGeom prst="rightArrow">
            <a:avLst>
              <a:gd name="adj1" fmla="val 32000"/>
              <a:gd name="adj2" fmla="val 163546"/>
            </a:avLst>
          </a:prstGeom>
          <a:blipFill>
            <a:blip r:embed="rId3"/>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221" name="Shape 221"/>
          <p:cNvSpPr/>
          <p:nvPr/>
        </p:nvSpPr>
        <p:spPr>
          <a:xfrm>
            <a:off x="1883225" y="4348906"/>
            <a:ext cx="1270001" cy="496988"/>
          </a:xfrm>
          <a:prstGeom prst="rightArrow">
            <a:avLst>
              <a:gd name="adj1" fmla="val 32000"/>
              <a:gd name="adj2" fmla="val 163546"/>
            </a:avLst>
          </a:prstGeom>
          <a:blipFill>
            <a:blip r:embed="rId3"/>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222" name="Shape 222"/>
          <p:cNvSpPr/>
          <p:nvPr/>
        </p:nvSpPr>
        <p:spPr>
          <a:xfrm>
            <a:off x="1660093" y="3321608"/>
            <a:ext cx="1369339" cy="469901"/>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spAutoFit/>
          </a:bodyPr>
          <a:lstStyle>
            <a:lvl1pPr>
              <a:defRPr sz="2400">
                <a:solidFill>
                  <a:srgbClr val="FFFFFF"/>
                </a:solidFill>
              </a:defRPr>
            </a:lvl1pPr>
          </a:lstStyle>
          <a:p>
            <a:pPr lvl="0">
              <a:defRPr sz="1800">
                <a:solidFill>
                  <a:srgbClr val="000000"/>
                </a:solidFill>
              </a:defRPr>
            </a:pPr>
            <a:r>
              <a:rPr sz="2400">
                <a:solidFill>
                  <a:srgbClr val="FFFFFF"/>
                </a:solidFill>
              </a:rPr>
              <a:t>NEW:</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 name="Shape 224"/>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Treat</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6" name="pasted-image.pdf"/>
          <p:cNvPicPr/>
          <p:nvPr/>
        </p:nvPicPr>
        <p:blipFill>
          <a:blip r:embed="rId2">
            <a:extLst/>
          </a:blip>
          <a:stretch>
            <a:fillRect/>
          </a:stretch>
        </p:blipFill>
        <p:spPr>
          <a:xfrm>
            <a:off x="2820634" y="1706364"/>
            <a:ext cx="9903532" cy="5570736"/>
          </a:xfrm>
          <a:prstGeom prst="rect">
            <a:avLst/>
          </a:prstGeom>
          <a:ln w="12700">
            <a:miter lim="400000"/>
          </a:ln>
        </p:spPr>
      </p:pic>
      <p:sp>
        <p:nvSpPr>
          <p:cNvPr id="227" name="Shape 227"/>
          <p:cNvSpPr/>
          <p:nvPr/>
        </p:nvSpPr>
        <p:spPr>
          <a:xfrm>
            <a:off x="1367993" y="2902508"/>
            <a:ext cx="1369339" cy="469901"/>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spAutoFit/>
          </a:bodyPr>
          <a:lstStyle>
            <a:lvl1pPr>
              <a:defRPr sz="2400">
                <a:solidFill>
                  <a:srgbClr val="FFFFFF"/>
                </a:solidFill>
              </a:defRPr>
            </a:lvl1pPr>
          </a:lstStyle>
          <a:p>
            <a:pPr lvl="0">
              <a:defRPr sz="1800">
                <a:solidFill>
                  <a:srgbClr val="000000"/>
                </a:solidFill>
              </a:defRPr>
            </a:pPr>
            <a:r>
              <a:rPr sz="2400">
                <a:solidFill>
                  <a:srgbClr val="FFFFFF"/>
                </a:solidFill>
              </a:rPr>
              <a:t>NEW:</a:t>
            </a:r>
          </a:p>
        </p:txBody>
      </p:sp>
      <p:sp>
        <p:nvSpPr>
          <p:cNvPr id="228" name="Shape 228"/>
          <p:cNvSpPr/>
          <p:nvPr/>
        </p:nvSpPr>
        <p:spPr>
          <a:xfrm>
            <a:off x="1921325" y="4069506"/>
            <a:ext cx="1270001" cy="496988"/>
          </a:xfrm>
          <a:prstGeom prst="rightArrow">
            <a:avLst>
              <a:gd name="adj1" fmla="val 32000"/>
              <a:gd name="adj2" fmla="val 163546"/>
            </a:avLst>
          </a:prstGeom>
          <a:blipFill>
            <a:blip r:embed="rId3"/>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229" name="Shape 229"/>
          <p:cNvSpPr/>
          <p:nvPr/>
        </p:nvSpPr>
        <p:spPr>
          <a:xfrm>
            <a:off x="1921325" y="4628306"/>
            <a:ext cx="1270001" cy="496988"/>
          </a:xfrm>
          <a:prstGeom prst="rightArrow">
            <a:avLst>
              <a:gd name="adj1" fmla="val 32000"/>
              <a:gd name="adj2" fmla="val 163546"/>
            </a:avLst>
          </a:prstGeom>
          <a:blipFill>
            <a:blip r:embed="rId3"/>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1" name="pasted-image.pdf"/>
          <p:cNvPicPr/>
          <p:nvPr/>
        </p:nvPicPr>
        <p:blipFill>
          <a:blip r:embed="rId2">
            <a:extLst/>
          </a:blip>
          <a:stretch>
            <a:fillRect/>
          </a:stretch>
        </p:blipFill>
        <p:spPr>
          <a:xfrm>
            <a:off x="3530600" y="1892300"/>
            <a:ext cx="8128000" cy="4572000"/>
          </a:xfrm>
          <a:prstGeom prst="rect">
            <a:avLst/>
          </a:prstGeom>
          <a:ln w="12700">
            <a:miter lim="400000"/>
          </a:ln>
        </p:spPr>
      </p:pic>
      <p:sp>
        <p:nvSpPr>
          <p:cNvPr id="232" name="Shape 232"/>
          <p:cNvSpPr/>
          <p:nvPr/>
        </p:nvSpPr>
        <p:spPr>
          <a:xfrm>
            <a:off x="2365825" y="4120306"/>
            <a:ext cx="1270001" cy="496988"/>
          </a:xfrm>
          <a:prstGeom prst="rightArrow">
            <a:avLst>
              <a:gd name="adj1" fmla="val 32000"/>
              <a:gd name="adj2" fmla="val 163546"/>
            </a:avLst>
          </a:prstGeom>
          <a:blipFill>
            <a:blip r:embed="rId3"/>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233" name="Shape 233"/>
          <p:cNvSpPr/>
          <p:nvPr/>
        </p:nvSpPr>
        <p:spPr>
          <a:xfrm>
            <a:off x="2365825" y="4628306"/>
            <a:ext cx="1270001" cy="496988"/>
          </a:xfrm>
          <a:prstGeom prst="rightArrow">
            <a:avLst>
              <a:gd name="adj1" fmla="val 32000"/>
              <a:gd name="adj2" fmla="val 163546"/>
            </a:avLst>
          </a:prstGeom>
          <a:blipFill>
            <a:blip r:embed="rId3"/>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234" name="Shape 234"/>
          <p:cNvSpPr/>
          <p:nvPr/>
        </p:nvSpPr>
        <p:spPr>
          <a:xfrm>
            <a:off x="2365825" y="5225206"/>
            <a:ext cx="1270001" cy="496988"/>
          </a:xfrm>
          <a:prstGeom prst="rightArrow">
            <a:avLst>
              <a:gd name="adj1" fmla="val 32000"/>
              <a:gd name="adj2" fmla="val 163546"/>
            </a:avLst>
          </a:prstGeom>
          <a:blipFill>
            <a:blip r:embed="rId3"/>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235" name="Shape 235"/>
          <p:cNvSpPr/>
          <p:nvPr/>
        </p:nvSpPr>
        <p:spPr>
          <a:xfrm>
            <a:off x="2053793" y="3296208"/>
            <a:ext cx="1369339" cy="469901"/>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spAutoFit/>
          </a:bodyPr>
          <a:lstStyle>
            <a:lvl1pPr>
              <a:defRPr sz="2400">
                <a:solidFill>
                  <a:srgbClr val="FFFFFF"/>
                </a:solidFill>
              </a:defRPr>
            </a:lvl1pPr>
          </a:lstStyle>
          <a:p>
            <a:pPr lvl="0">
              <a:defRPr sz="1800">
                <a:solidFill>
                  <a:srgbClr val="000000"/>
                </a:solidFill>
              </a:defRPr>
            </a:pPr>
            <a:r>
              <a:rPr sz="2400">
                <a:solidFill>
                  <a:srgbClr val="FFFFFF"/>
                </a:solidFill>
              </a:rPr>
              <a:t>NEW:</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7" name="Shape 237"/>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Protect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9" name="pasted-image.pdf"/>
          <p:cNvPicPr/>
          <p:nvPr/>
        </p:nvPicPr>
        <p:blipFill>
          <a:blip r:embed="rId2">
            <a:extLst/>
          </a:blip>
          <a:stretch>
            <a:fillRect/>
          </a:stretch>
        </p:blipFill>
        <p:spPr>
          <a:xfrm>
            <a:off x="962112" y="1136798"/>
            <a:ext cx="11080576" cy="6232824"/>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1" name="Screen Shot 2017-05-08 at 6.37.23 PM.png"/>
          <p:cNvPicPr/>
          <p:nvPr/>
        </p:nvPicPr>
        <p:blipFill>
          <a:blip r:embed="rId2">
            <a:extLst/>
          </a:blip>
          <a:stretch>
            <a:fillRect/>
          </a:stretch>
        </p:blipFill>
        <p:spPr>
          <a:xfrm>
            <a:off x="5281348" y="0"/>
            <a:ext cx="7889908" cy="9753600"/>
          </a:xfrm>
          <a:prstGeom prst="rect">
            <a:avLst/>
          </a:prstGeom>
          <a:ln w="12700">
            <a:miter lim="400000"/>
          </a:ln>
        </p:spPr>
      </p:pic>
      <p:sp>
        <p:nvSpPr>
          <p:cNvPr id="242" name="Shape 242"/>
          <p:cNvSpPr/>
          <p:nvPr/>
        </p:nvSpPr>
        <p:spPr>
          <a:xfrm>
            <a:off x="1761693" y="4134408"/>
            <a:ext cx="1369339" cy="1206501"/>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spAutoFit/>
          </a:bodyPr>
          <a:lstStyle>
            <a:lvl1pPr>
              <a:defRPr sz="2400">
                <a:solidFill>
                  <a:srgbClr val="FFFFFF"/>
                </a:solidFill>
              </a:defRPr>
            </a:lvl1pPr>
          </a:lstStyle>
          <a:p>
            <a:pPr lvl="0">
              <a:defRPr sz="1800">
                <a:solidFill>
                  <a:srgbClr val="000000"/>
                </a:solidFill>
              </a:defRPr>
            </a:pPr>
            <a:r>
              <a:rPr sz="2400">
                <a:solidFill>
                  <a:srgbClr val="FFFFFF"/>
                </a:solidFill>
              </a:rPr>
              <a:t>NEW NON-SPF:</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 name="Shape 43"/>
          <p:cNvSpPr>
            <a:spLocks noGrp="1"/>
          </p:cNvSpPr>
          <p:nvPr>
            <p:ph type="title"/>
          </p:nvPr>
        </p:nvSpPr>
        <p:spPr>
          <a:prstGeom prst="rect">
            <a:avLst/>
          </a:prstGeom>
        </p:spPr>
        <p:txBody>
          <a:bodyPr/>
          <a:lstStyle>
            <a:lvl1pPr>
              <a:defRPr>
                <a:solidFill>
                  <a:srgbClr val="00882B"/>
                </a:solidFill>
              </a:defRPr>
            </a:lvl1pPr>
          </a:lstStyle>
          <a:p>
            <a:pPr lvl="0">
              <a:defRPr sz="1800">
                <a:solidFill>
                  <a:srgbClr val="000000"/>
                </a:solidFill>
              </a:defRPr>
            </a:pPr>
            <a:r>
              <a:rPr sz="8000">
                <a:solidFill>
                  <a:srgbClr val="00882B"/>
                </a:solidFill>
              </a:rPr>
              <a:t>RE9 Advanced</a:t>
            </a:r>
          </a:p>
        </p:txBody>
      </p:sp>
      <p:pic>
        <p:nvPicPr>
          <p:cNvPr id="44" name="WonderWoman_Arbonne.jpg"/>
          <p:cNvPicPr/>
          <p:nvPr/>
        </p:nvPicPr>
        <p:blipFill>
          <a:blip r:embed="rId2">
            <a:extLst/>
          </a:blip>
          <a:stretch>
            <a:fillRect/>
          </a:stretch>
        </p:blipFill>
        <p:spPr>
          <a:xfrm>
            <a:off x="1017018" y="2647939"/>
            <a:ext cx="10970764" cy="6210322"/>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4" name="pasted-image.pdf"/>
          <p:cNvPicPr/>
          <p:nvPr/>
        </p:nvPicPr>
        <p:blipFill>
          <a:blip r:embed="rId2">
            <a:extLst/>
          </a:blip>
          <a:stretch>
            <a:fillRect/>
          </a:stretch>
        </p:blipFill>
        <p:spPr>
          <a:xfrm>
            <a:off x="2757266" y="1975618"/>
            <a:ext cx="10360468" cy="5827764"/>
          </a:xfrm>
          <a:prstGeom prst="rect">
            <a:avLst/>
          </a:prstGeom>
          <a:ln w="12700">
            <a:miter lim="400000"/>
          </a:ln>
        </p:spPr>
      </p:pic>
      <p:sp>
        <p:nvSpPr>
          <p:cNvPr id="245" name="Shape 245"/>
          <p:cNvSpPr/>
          <p:nvPr/>
        </p:nvSpPr>
        <p:spPr>
          <a:xfrm>
            <a:off x="999693" y="2940608"/>
            <a:ext cx="1369339" cy="469901"/>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ctr">
            <a:spAutoFit/>
          </a:bodyPr>
          <a:lstStyle>
            <a:lvl1pPr>
              <a:defRPr sz="2400">
                <a:solidFill>
                  <a:srgbClr val="FFFFFF"/>
                </a:solidFill>
              </a:defRPr>
            </a:lvl1pPr>
          </a:lstStyle>
          <a:p>
            <a:pPr lvl="0">
              <a:defRPr sz="1800">
                <a:solidFill>
                  <a:srgbClr val="000000"/>
                </a:solidFill>
              </a:defRPr>
            </a:pPr>
            <a:r>
              <a:rPr sz="2400">
                <a:solidFill>
                  <a:srgbClr val="FFFFFF"/>
                </a:solidFill>
              </a:rPr>
              <a:t>NEW:</a:t>
            </a:r>
          </a:p>
        </p:txBody>
      </p:sp>
      <p:sp>
        <p:nvSpPr>
          <p:cNvPr id="246" name="Shape 246"/>
          <p:cNvSpPr/>
          <p:nvPr/>
        </p:nvSpPr>
        <p:spPr>
          <a:xfrm>
            <a:off x="1705425" y="4323506"/>
            <a:ext cx="1270001" cy="496988"/>
          </a:xfrm>
          <a:prstGeom prst="rightArrow">
            <a:avLst>
              <a:gd name="adj1" fmla="val 32000"/>
              <a:gd name="adj2" fmla="val 163546"/>
            </a:avLst>
          </a:prstGeom>
          <a:blipFill>
            <a:blip r:embed="rId3"/>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sp>
        <p:nvSpPr>
          <p:cNvPr id="247" name="Shape 247"/>
          <p:cNvSpPr/>
          <p:nvPr/>
        </p:nvSpPr>
        <p:spPr>
          <a:xfrm>
            <a:off x="1705425" y="5454091"/>
            <a:ext cx="1270001" cy="496988"/>
          </a:xfrm>
          <a:prstGeom prst="rightArrow">
            <a:avLst>
              <a:gd name="adj1" fmla="val 32000"/>
              <a:gd name="adj2" fmla="val 163546"/>
            </a:avLst>
          </a:prstGeom>
          <a:blipFill>
            <a:blip r:embed="rId3"/>
          </a:blipFill>
          <a:ln w="12700">
            <a:miter lim="400000"/>
          </a:ln>
          <a:effectLst>
            <a:outerShdw blurRad="50800" dist="12700" rotWithShape="0">
              <a:srgbClr val="000000">
                <a:alpha val="50000"/>
              </a:srgbClr>
            </a:outerShdw>
          </a:effectLst>
        </p:spPr>
        <p:txBody>
          <a:bodyPr lIns="50800" tIns="50800" rIns="50800" bIns="50800" anchor="ctr"/>
          <a:lstStyle/>
          <a:p>
            <a:pPr lvl="0">
              <a:defRPr sz="2400">
                <a:solidFill>
                  <a:srgbClr val="FFFFFF"/>
                </a:solidFill>
              </a:defRPr>
            </a:pPr>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 name="Shape 249"/>
          <p:cNvSpPr>
            <a:spLocks noGrp="1"/>
          </p:cNvSpPr>
          <p:nvPr>
            <p:ph type="title"/>
          </p:nvPr>
        </p:nvSpPr>
        <p:spPr>
          <a:prstGeom prst="rect">
            <a:avLst/>
          </a:prstGeom>
        </p:spPr>
        <p:txBody>
          <a:bodyPr/>
          <a:lstStyle>
            <a:lvl1pPr defTabSz="457200">
              <a:defRPr sz="3600">
                <a:latin typeface="Helvetica"/>
                <a:ea typeface="Helvetica"/>
                <a:cs typeface="Helvetica"/>
                <a:sym typeface="Helvetica"/>
              </a:defRPr>
            </a:lvl1pPr>
          </a:lstStyle>
          <a:p>
            <a:pPr lvl="0">
              <a:defRPr sz="1800"/>
            </a:pPr>
            <a:r>
              <a:rPr sz="3600"/>
              <a:t>PERSONALIZING YOUR REGIMEN WITH THE GENIUS ULTRA</a:t>
            </a:r>
          </a:p>
        </p:txBody>
      </p:sp>
      <p:pic>
        <p:nvPicPr>
          <p:cNvPr id="250" name="Screen Shot 2017-05-10 at 4.47.44 PM.png"/>
          <p:cNvPicPr/>
          <p:nvPr/>
        </p:nvPicPr>
        <p:blipFill>
          <a:blip r:embed="rId2">
            <a:extLst/>
          </a:blip>
          <a:stretch>
            <a:fillRect/>
          </a:stretch>
        </p:blipFill>
        <p:spPr>
          <a:xfrm>
            <a:off x="8557986" y="6083293"/>
            <a:ext cx="4208172" cy="3125256"/>
          </a:xfrm>
          <a:prstGeom prst="rect">
            <a:avLst/>
          </a:prstGeom>
          <a:ln w="12700">
            <a:miter lim="400000"/>
          </a:ln>
        </p:spPr>
      </p:pic>
      <p:pic>
        <p:nvPicPr>
          <p:cNvPr id="251" name="pasted-image.pdf"/>
          <p:cNvPicPr/>
          <p:nvPr/>
        </p:nvPicPr>
        <p:blipFill>
          <a:blip r:embed="rId3">
            <a:extLst/>
          </a:blip>
          <a:stretch>
            <a:fillRect/>
          </a:stretch>
        </p:blipFill>
        <p:spPr>
          <a:xfrm>
            <a:off x="10607796" y="1549400"/>
            <a:ext cx="1314208" cy="4055914"/>
          </a:xfrm>
          <a:prstGeom prst="rect">
            <a:avLst/>
          </a:prstGeom>
          <a:ln w="12700">
            <a:miter lim="400000"/>
          </a:ln>
        </p:spPr>
      </p:pic>
      <p:sp>
        <p:nvSpPr>
          <p:cNvPr id="252" name="Shape 252"/>
          <p:cNvSpPr/>
          <p:nvPr/>
        </p:nvSpPr>
        <p:spPr>
          <a:xfrm>
            <a:off x="1179884" y="2641600"/>
            <a:ext cx="7475390" cy="29972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pPr marL="285750" lvl="0" indent="-285750" algn="l" defTabSz="457200">
              <a:defRPr sz="1800"/>
            </a:pPr>
            <a:r>
              <a:rPr sz="1600" b="1">
                <a:latin typeface="Helvetica"/>
                <a:ea typeface="Helvetica"/>
                <a:cs typeface="Helvetica"/>
                <a:sym typeface="Helvetica"/>
              </a:rPr>
              <a:t>Serum </a:t>
            </a:r>
            <a:r>
              <a:rPr sz="1600">
                <a:latin typeface="Helvetica"/>
                <a:ea typeface="Helvetica"/>
                <a:cs typeface="Helvetica"/>
                <a:sym typeface="Helvetica"/>
              </a:rPr>
              <a:t>– Use with the Genius Ultra to nourish skin, helping to reduce the appearance of fine lines and wrinkles</a:t>
            </a:r>
          </a:p>
          <a:p>
            <a:pPr marL="285750" lvl="0" indent="-285750" algn="l" defTabSz="457200">
              <a:defRPr sz="1800"/>
            </a:pPr>
            <a:r>
              <a:rPr sz="1600" b="1">
                <a:latin typeface="Helvetica"/>
                <a:ea typeface="Helvetica"/>
                <a:cs typeface="Helvetica"/>
                <a:sym typeface="Helvetica"/>
              </a:rPr>
              <a:t>Nourishing Facial Oil</a:t>
            </a:r>
            <a:r>
              <a:rPr sz="1600">
                <a:latin typeface="Helvetica"/>
                <a:ea typeface="Helvetica"/>
                <a:cs typeface="Helvetica"/>
                <a:sym typeface="Helvetica"/>
              </a:rPr>
              <a:t> – Add to serum to increase hydration as well as improve the glide while using the Genius Ultra</a:t>
            </a:r>
          </a:p>
          <a:p>
            <a:pPr marL="285750" lvl="0" indent="-285750" algn="l" defTabSz="457200">
              <a:defRPr sz="1800"/>
            </a:pPr>
            <a:r>
              <a:rPr sz="1600" b="1">
                <a:latin typeface="Helvetica"/>
                <a:ea typeface="Helvetica"/>
                <a:cs typeface="Helvetica"/>
                <a:sym typeface="Helvetica"/>
              </a:rPr>
              <a:t>Eye Cream</a:t>
            </a:r>
            <a:r>
              <a:rPr sz="1600">
                <a:latin typeface="Helvetica"/>
                <a:ea typeface="Helvetica"/>
                <a:cs typeface="Helvetica"/>
                <a:sym typeface="Helvetica"/>
              </a:rPr>
              <a:t> – Use with the Genius Ultra to care for the delicate eye area</a:t>
            </a:r>
          </a:p>
          <a:p>
            <a:pPr marL="285750" lvl="0" indent="-285750" algn="l" defTabSz="457200">
              <a:defRPr sz="1800"/>
            </a:pPr>
            <a:r>
              <a:rPr sz="1600" b="1">
                <a:latin typeface="Helvetica"/>
                <a:ea typeface="Helvetica"/>
                <a:cs typeface="Helvetica"/>
                <a:sym typeface="Helvetica"/>
              </a:rPr>
              <a:t>Day or Night Cream</a:t>
            </a:r>
            <a:r>
              <a:rPr sz="1600">
                <a:latin typeface="Helvetica"/>
                <a:ea typeface="Helvetica"/>
                <a:cs typeface="Helvetica"/>
                <a:sym typeface="Helvetica"/>
              </a:rPr>
              <a:t> – Finish by moisturizing and protecting skin. Use non-SPF day or night cream with the Genius Ultra to enhance results</a:t>
            </a:r>
          </a:p>
          <a:p>
            <a:pPr marL="285750" lvl="0" indent="-285750" algn="l" defTabSz="457200">
              <a:defRPr sz="1800"/>
            </a:pPr>
            <a:r>
              <a:rPr sz="1600" b="1">
                <a:latin typeface="Helvetica"/>
                <a:ea typeface="Helvetica"/>
                <a:cs typeface="Helvetica"/>
                <a:sym typeface="Helvetica"/>
              </a:rPr>
              <a:t>Lip Treatment</a:t>
            </a:r>
            <a:r>
              <a:rPr sz="1600">
                <a:latin typeface="Helvetica"/>
                <a:ea typeface="Helvetica"/>
                <a:cs typeface="Helvetica"/>
                <a:sym typeface="Helvetica"/>
              </a:rPr>
              <a:t> – Use with the Genius Ultra as an extra step to care for the delicate skin on and around the lip area</a:t>
            </a:r>
          </a:p>
          <a:p>
            <a:pPr marL="285750" lvl="0" indent="-285750" algn="l" defTabSz="457200">
              <a:defRPr sz="1800"/>
            </a:pPr>
            <a:r>
              <a:rPr sz="1600" b="1">
                <a:latin typeface="Helvetica"/>
                <a:ea typeface="Helvetica"/>
                <a:cs typeface="Helvetica"/>
                <a:sym typeface="Helvetica"/>
              </a:rPr>
              <a:t>Neck Cream</a:t>
            </a:r>
            <a:r>
              <a:rPr sz="1600">
                <a:latin typeface="Helvetica"/>
                <a:ea typeface="Helvetica"/>
                <a:cs typeface="Helvetica"/>
                <a:sym typeface="Helvetica"/>
              </a:rPr>
              <a:t> – Use with the Genius Ultra to moisturize and care for the delicate skin on the neck and décolleté area</a:t>
            </a:r>
          </a:p>
        </p:txBody>
      </p:sp>
      <p:sp>
        <p:nvSpPr>
          <p:cNvPr id="253" name="Shape 253"/>
          <p:cNvSpPr/>
          <p:nvPr/>
        </p:nvSpPr>
        <p:spPr>
          <a:xfrm>
            <a:off x="389585" y="6137622"/>
            <a:ext cx="4208172" cy="16256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lvl1pPr>
              <a:defRPr sz="2500" b="1">
                <a:solidFill>
                  <a:srgbClr val="C82506"/>
                </a:solidFill>
                <a:latin typeface="Helvetica"/>
                <a:ea typeface="Helvetica"/>
                <a:cs typeface="Helvetica"/>
                <a:sym typeface="Helvetica"/>
              </a:defRPr>
            </a:lvl1pPr>
          </a:lstStyle>
          <a:p>
            <a:pPr lvl="0">
              <a:defRPr sz="1800" b="0">
                <a:solidFill>
                  <a:srgbClr val="000000"/>
                </a:solidFill>
              </a:defRPr>
            </a:pPr>
            <a:r>
              <a:rPr sz="2500" b="1">
                <a:solidFill>
                  <a:srgbClr val="C82506"/>
                </a:solidFill>
              </a:rPr>
              <a:t>Skin has ridges- The Ultra can get product past the ridges and into our skin better than fingertips alone</a:t>
            </a:r>
          </a:p>
        </p:txBody>
      </p:sp>
      <p:pic>
        <p:nvPicPr>
          <p:cNvPr id="254" name="Picture 253"/>
          <p:cNvPicPr/>
          <p:nvPr/>
        </p:nvPicPr>
        <p:blipFill>
          <a:blip r:embed="rId4">
            <a:extLst/>
          </a:blip>
          <a:stretch>
            <a:fillRect/>
          </a:stretch>
        </p:blipFill>
        <p:spPr>
          <a:xfrm rot="21600000">
            <a:off x="4640843" y="6774305"/>
            <a:ext cx="3764832" cy="352235"/>
          </a:xfrm>
          <a:prstGeom prst="rect">
            <a:avLst/>
          </a:prstGeom>
        </p:spPr>
      </p:pic>
    </p:spTree>
  </p:cSld>
  <p:clrMapOvr>
    <a:masterClrMapping/>
  </p:clrMapOvr>
  <p:transition spd="med"/>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0" name="Shape 260"/>
          <p:cNvSpPr>
            <a:spLocks noGrp="1"/>
          </p:cNvSpPr>
          <p:nvPr>
            <p:ph type="title"/>
          </p:nvPr>
        </p:nvSpPr>
        <p:spPr>
          <a:xfrm>
            <a:off x="832537" y="444500"/>
            <a:ext cx="11099801" cy="2159000"/>
          </a:xfrm>
          <a:prstGeom prst="rect">
            <a:avLst/>
          </a:prstGeom>
        </p:spPr>
        <p:txBody>
          <a:bodyPr/>
          <a:lstStyle/>
          <a:p>
            <a:pPr lvl="0" algn="l" defTabSz="457200">
              <a:defRPr sz="1800"/>
            </a:pPr>
            <a:r>
              <a:rPr sz="3700" dirty="0">
                <a:latin typeface="Helvetica"/>
                <a:ea typeface="Helvetica"/>
                <a:cs typeface="Helvetica"/>
                <a:sym typeface="Helvetica"/>
              </a:rPr>
              <a:t>        </a:t>
            </a:r>
            <a:r>
              <a:rPr sz="8000" dirty="0">
                <a:solidFill>
                  <a:srgbClr val="00882B"/>
                </a:solidFill>
                <a:latin typeface="Helvetica"/>
                <a:ea typeface="Helvetica"/>
                <a:cs typeface="Helvetica"/>
                <a:sym typeface="Helvetica"/>
              </a:rPr>
              <a:t>   </a:t>
            </a:r>
            <a:r>
              <a:rPr sz="8000" dirty="0" smtClean="0">
                <a:solidFill>
                  <a:srgbClr val="00882B"/>
                </a:solidFill>
                <a:latin typeface="Helvetica"/>
                <a:ea typeface="Helvetica"/>
                <a:cs typeface="Helvetica"/>
                <a:sym typeface="Helvetica"/>
              </a:rPr>
              <a:t> </a:t>
            </a:r>
            <a:endParaRPr sz="8000" dirty="0">
              <a:solidFill>
                <a:srgbClr val="00882B"/>
              </a:solidFill>
              <a:latin typeface="Helvetica"/>
              <a:ea typeface="Helvetica"/>
              <a:cs typeface="Helvetica"/>
              <a:sym typeface="Helvetica"/>
            </a:endParaRPr>
          </a:p>
        </p:txBody>
      </p:sp>
      <p:pic>
        <p:nvPicPr>
          <p:cNvPr id="4" name="Picture 3" descr="Screen Shot 2018-02-08 at 9.41.19 PM.png"/>
          <p:cNvPicPr>
            <a:picLocks noChangeAspect="1"/>
          </p:cNvPicPr>
          <p:nvPr/>
        </p:nvPicPr>
        <p:blipFill>
          <a:blip r:embed="rId2"/>
          <a:stretch>
            <a:fillRect/>
          </a:stretch>
        </p:blipFill>
        <p:spPr>
          <a:xfrm>
            <a:off x="3567883" y="738223"/>
            <a:ext cx="5994070" cy="8024370"/>
          </a:xfrm>
          <a:prstGeom prst="rect">
            <a:avLst/>
          </a:prstGeom>
        </p:spPr>
      </p:pic>
    </p:spTree>
  </p:cSld>
  <p:clrMapOvr>
    <a:masterClrMapping/>
  </p:clrMapOvr>
  <p:transition spd="med"/>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7" name="Shape 257"/>
          <p:cNvSpPr>
            <a:spLocks noGrp="1"/>
          </p:cNvSpPr>
          <p:nvPr>
            <p:ph type="title"/>
          </p:nvPr>
        </p:nvSpPr>
        <p:spPr>
          <a:prstGeom prst="rect">
            <a:avLst/>
          </a:prstGeom>
        </p:spPr>
        <p:txBody>
          <a:bodyPr/>
          <a:lstStyle>
            <a:lvl1pPr>
              <a:defRPr sz="5500">
                <a:solidFill>
                  <a:srgbClr val="00882B"/>
                </a:solidFill>
                <a:latin typeface="Helvetica"/>
                <a:ea typeface="Helvetica"/>
                <a:cs typeface="Helvetica"/>
                <a:sym typeface="Helvetica"/>
              </a:defRPr>
            </a:lvl1pPr>
          </a:lstStyle>
          <a:p>
            <a:pPr lvl="0">
              <a:defRPr sz="1800">
                <a:solidFill>
                  <a:srgbClr val="000000"/>
                </a:solidFill>
              </a:defRPr>
            </a:pPr>
            <a:r>
              <a:rPr sz="5500" dirty="0">
                <a:solidFill>
                  <a:srgbClr val="00882B"/>
                </a:solidFill>
              </a:rPr>
              <a:t>Gut- Skin Connection</a:t>
            </a:r>
          </a:p>
        </p:txBody>
      </p:sp>
      <p:sp>
        <p:nvSpPr>
          <p:cNvPr id="258" name="Shape 258"/>
          <p:cNvSpPr>
            <a:spLocks noGrp="1"/>
          </p:cNvSpPr>
          <p:nvPr>
            <p:ph type="body" idx="1"/>
          </p:nvPr>
        </p:nvSpPr>
        <p:spPr>
          <a:prstGeom prst="rect">
            <a:avLst/>
          </a:prstGeom>
        </p:spPr>
        <p:txBody>
          <a:bodyPr/>
          <a:lstStyle/>
          <a:p>
            <a:pPr marL="0" lvl="0" indent="0" defTabSz="457200">
              <a:spcBef>
                <a:spcPts val="0"/>
              </a:spcBef>
              <a:buSzTx/>
              <a:buNone/>
              <a:defRPr sz="1800"/>
            </a:pPr>
            <a:r>
              <a:rPr sz="2500" dirty="0" smtClean="0">
                <a:latin typeface="Helvetica"/>
                <a:ea typeface="Helvetica"/>
                <a:cs typeface="Helvetica"/>
                <a:sym typeface="Helvetica"/>
              </a:rPr>
              <a:t>“</a:t>
            </a:r>
            <a:endParaRPr sz="2500" i="1" dirty="0">
              <a:latin typeface="Helvetica"/>
              <a:ea typeface="Helvetica"/>
              <a:cs typeface="Helvetica"/>
              <a:sym typeface="Helvetica"/>
            </a:endParaRPr>
          </a:p>
        </p:txBody>
      </p:sp>
      <p:pic>
        <p:nvPicPr>
          <p:cNvPr id="4" name="Picture 3" descr="Screen Shot 2018-02-08 at 9.44.06 PM.png"/>
          <p:cNvPicPr>
            <a:picLocks noChangeAspect="1"/>
          </p:cNvPicPr>
          <p:nvPr/>
        </p:nvPicPr>
        <p:blipFill>
          <a:blip r:embed="rId2"/>
          <a:stretch>
            <a:fillRect/>
          </a:stretch>
        </p:blipFill>
        <p:spPr>
          <a:xfrm>
            <a:off x="1082675" y="2303463"/>
            <a:ext cx="9918700" cy="7366000"/>
          </a:xfrm>
          <a:prstGeom prst="rect">
            <a:avLst/>
          </a:prstGeom>
        </p:spPr>
      </p:pic>
    </p:spTree>
  </p:cSld>
  <p:clrMapOvr>
    <a:masterClrMapping/>
  </p:clrMapOvr>
  <p:transition spd="med"/>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lvl1pPr defTabSz="490727">
              <a:defRPr sz="6719">
                <a:solidFill>
                  <a:srgbClr val="00882B"/>
                </a:solidFill>
              </a:defRPr>
            </a:lvl1pPr>
          </a:lstStyle>
          <a:p>
            <a:pPr lvl="0">
              <a:defRPr sz="1800">
                <a:solidFill>
                  <a:srgbClr val="000000"/>
                </a:solidFill>
              </a:defRPr>
            </a:pPr>
            <a:r>
              <a:rPr sz="6719">
                <a:solidFill>
                  <a:srgbClr val="00882B"/>
                </a:solidFill>
              </a:rPr>
              <a:t>Break through to your best Skin!</a:t>
            </a:r>
          </a:p>
        </p:txBody>
      </p:sp>
      <p:pic>
        <p:nvPicPr>
          <p:cNvPr id="264" name="Screen Shot 2017-06-25 at 10.59.50 PM.png"/>
          <p:cNvPicPr/>
          <p:nvPr/>
        </p:nvPicPr>
        <p:blipFill>
          <a:blip r:embed="rId2">
            <a:extLst/>
          </a:blip>
          <a:stretch>
            <a:fillRect/>
          </a:stretch>
        </p:blipFill>
        <p:spPr>
          <a:xfrm>
            <a:off x="1005805" y="3445379"/>
            <a:ext cx="10688390" cy="461544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 name="Screen Shot 2017-06-20 at 5.09.43 PM.png"/>
          <p:cNvPicPr/>
          <p:nvPr/>
        </p:nvPicPr>
        <p:blipFill>
          <a:blip r:embed="rId2">
            <a:extLst/>
          </a:blip>
          <a:stretch>
            <a:fillRect/>
          </a:stretch>
        </p:blipFill>
        <p:spPr>
          <a:xfrm>
            <a:off x="441325" y="993472"/>
            <a:ext cx="12122150" cy="776665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lvl1pPr algn="l" defTabSz="457200">
              <a:defRPr>
                <a:solidFill>
                  <a:srgbClr val="00882B"/>
                </a:solidFill>
                <a:latin typeface="Helvetica"/>
                <a:ea typeface="Helvetica"/>
                <a:cs typeface="Helvetica"/>
                <a:sym typeface="Helvetica"/>
              </a:defRPr>
            </a:lvl1pPr>
          </a:lstStyle>
          <a:p>
            <a:pPr lvl="0">
              <a:defRPr sz="1800">
                <a:solidFill>
                  <a:srgbClr val="000000"/>
                </a:solidFill>
              </a:defRPr>
            </a:pPr>
            <a:r>
              <a:rPr sz="8000">
                <a:solidFill>
                  <a:srgbClr val="00882B"/>
                </a:solidFill>
              </a:rPr>
              <a:t>Nine Signs of Aging</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 name="Shape 50"/>
          <p:cNvSpPr>
            <a:spLocks noGrp="1"/>
          </p:cNvSpPr>
          <p:nvPr>
            <p:ph type="title"/>
          </p:nvPr>
        </p:nvSpPr>
        <p:spPr>
          <a:xfrm>
            <a:off x="952500" y="711200"/>
            <a:ext cx="11099800" cy="2159000"/>
          </a:xfrm>
          <a:prstGeom prst="rect">
            <a:avLst/>
          </a:prstGeom>
        </p:spPr>
        <p:txBody>
          <a:bodyPr/>
          <a:lstStyle/>
          <a:p>
            <a:pPr lvl="0" algn="l" defTabSz="448055">
              <a:defRPr sz="1800"/>
            </a:pPr>
            <a:r>
              <a:rPr sz="3234">
                <a:solidFill>
                  <a:srgbClr val="00882B"/>
                </a:solidFill>
                <a:latin typeface="Helvetica"/>
                <a:ea typeface="Helvetica"/>
                <a:cs typeface="Helvetica"/>
                <a:sym typeface="Helvetica"/>
              </a:rPr>
              <a:t>                        </a:t>
            </a:r>
            <a:r>
              <a:rPr sz="7840">
                <a:solidFill>
                  <a:srgbClr val="00882B"/>
                </a:solidFill>
                <a:latin typeface="Helvetica"/>
                <a:ea typeface="Helvetica"/>
                <a:cs typeface="Helvetica"/>
                <a:sym typeface="Helvetica"/>
              </a:rPr>
              <a:t>Youthful Skin</a:t>
            </a:r>
            <a:endParaRPr sz="5684">
              <a:solidFill>
                <a:srgbClr val="00882B"/>
              </a:solidFill>
              <a:latin typeface="Helvetica"/>
              <a:ea typeface="Helvetica"/>
              <a:cs typeface="Helvetica"/>
              <a:sym typeface="Helvetica"/>
            </a:endParaRPr>
          </a:p>
        </p:txBody>
      </p:sp>
      <p:sp>
        <p:nvSpPr>
          <p:cNvPr id="51" name="Shape 51"/>
          <p:cNvSpPr>
            <a:spLocks noGrp="1"/>
          </p:cNvSpPr>
          <p:nvPr>
            <p:ph type="body" idx="1"/>
          </p:nvPr>
        </p:nvSpPr>
        <p:spPr>
          <a:prstGeom prst="rect">
            <a:avLst/>
          </a:prstGeom>
        </p:spPr>
        <p:txBody>
          <a:bodyPr/>
          <a:lstStyle/>
          <a:p>
            <a:pPr marL="0" lvl="0" indent="0" defTabSz="457200">
              <a:spcBef>
                <a:spcPts val="0"/>
              </a:spcBef>
              <a:buSzTx/>
              <a:buNone/>
              <a:defRPr sz="1800"/>
            </a:pPr>
            <a:r>
              <a:rPr sz="3400" dirty="0">
                <a:solidFill>
                  <a:srgbClr val="6C6D6F"/>
                </a:solidFill>
                <a:latin typeface="Helvetica"/>
                <a:ea typeface="Helvetica"/>
                <a:cs typeface="Helvetica"/>
                <a:sym typeface="Helvetica"/>
              </a:rPr>
              <a:t>1. Smooth</a:t>
            </a:r>
          </a:p>
          <a:p>
            <a:pPr marL="0" lvl="0" indent="0" defTabSz="457200">
              <a:spcBef>
                <a:spcPts val="0"/>
              </a:spcBef>
              <a:buSzTx/>
              <a:buNone/>
              <a:defRPr sz="1800"/>
            </a:pPr>
            <a:r>
              <a:rPr sz="3400" dirty="0">
                <a:solidFill>
                  <a:srgbClr val="6C6D6F"/>
                </a:solidFill>
                <a:latin typeface="Helvetica"/>
                <a:ea typeface="Helvetica"/>
                <a:cs typeface="Helvetica"/>
                <a:sym typeface="Helvetica"/>
              </a:rPr>
              <a:t>2.Radiant</a:t>
            </a:r>
          </a:p>
          <a:p>
            <a:pPr marL="0" lvl="0" indent="0" defTabSz="457200">
              <a:spcBef>
                <a:spcPts val="0"/>
              </a:spcBef>
              <a:buSzTx/>
              <a:buNone/>
              <a:defRPr sz="1800"/>
            </a:pPr>
            <a:r>
              <a:rPr sz="3400" dirty="0">
                <a:solidFill>
                  <a:srgbClr val="6C6D6F"/>
                </a:solidFill>
                <a:latin typeface="Helvetica"/>
                <a:ea typeface="Helvetica"/>
                <a:cs typeface="Helvetica"/>
                <a:sym typeface="Helvetica"/>
              </a:rPr>
              <a:t>3.Healthy glow</a:t>
            </a:r>
          </a:p>
          <a:p>
            <a:pPr marL="0" lvl="0" indent="0" defTabSz="457200">
              <a:spcBef>
                <a:spcPts val="0"/>
              </a:spcBef>
              <a:buSzTx/>
              <a:buNone/>
              <a:defRPr sz="1800"/>
            </a:pPr>
            <a:r>
              <a:rPr sz="3400" dirty="0">
                <a:solidFill>
                  <a:srgbClr val="6C6D6F"/>
                </a:solidFill>
                <a:latin typeface="Helvetica"/>
                <a:ea typeface="Helvetica"/>
                <a:cs typeface="Helvetica"/>
                <a:sym typeface="Helvetica"/>
              </a:rPr>
              <a:t>4.Moisturized</a:t>
            </a:r>
          </a:p>
          <a:p>
            <a:pPr marL="0" lvl="0" indent="0" defTabSz="457200">
              <a:spcBef>
                <a:spcPts val="0"/>
              </a:spcBef>
              <a:buSzTx/>
              <a:buNone/>
              <a:defRPr sz="1800"/>
            </a:pPr>
            <a:r>
              <a:rPr sz="3400" dirty="0">
                <a:solidFill>
                  <a:srgbClr val="6C6D6F"/>
                </a:solidFill>
                <a:latin typeface="Helvetica"/>
                <a:ea typeface="Helvetica"/>
                <a:cs typeface="Helvetica"/>
                <a:sym typeface="Helvetica"/>
              </a:rPr>
              <a:t>5.Even toned (without age spots)</a:t>
            </a:r>
          </a:p>
          <a:p>
            <a:pPr marL="0" lvl="0" indent="0" defTabSz="457200">
              <a:spcBef>
                <a:spcPts val="0"/>
              </a:spcBef>
              <a:buSzTx/>
              <a:buNone/>
              <a:defRPr sz="1800"/>
            </a:pPr>
            <a:r>
              <a:rPr sz="3400" dirty="0">
                <a:solidFill>
                  <a:srgbClr val="6C6D6F"/>
                </a:solidFill>
                <a:latin typeface="Helvetica"/>
                <a:ea typeface="Helvetica"/>
                <a:cs typeface="Helvetica"/>
                <a:sym typeface="Helvetica"/>
              </a:rPr>
              <a:t>6.Firm</a:t>
            </a:r>
          </a:p>
          <a:p>
            <a:pPr marL="0" lvl="0" indent="0" defTabSz="457200">
              <a:spcBef>
                <a:spcPts val="0"/>
              </a:spcBef>
              <a:buSzTx/>
              <a:buNone/>
              <a:defRPr sz="1800"/>
            </a:pPr>
            <a:r>
              <a:rPr sz="3400" dirty="0">
                <a:solidFill>
                  <a:srgbClr val="6C6D6F"/>
                </a:solidFill>
                <a:latin typeface="Helvetica"/>
                <a:ea typeface="Helvetica"/>
                <a:cs typeface="Helvetica"/>
                <a:sym typeface="Helvetica"/>
              </a:rPr>
              <a:t>7.Resilient</a:t>
            </a:r>
          </a:p>
          <a:p>
            <a:pPr marL="0" lvl="0" indent="0" defTabSz="457200">
              <a:spcBef>
                <a:spcPts val="0"/>
              </a:spcBef>
              <a:buSzTx/>
              <a:buNone/>
              <a:defRPr sz="1800"/>
            </a:pPr>
            <a:r>
              <a:rPr sz="3400" dirty="0">
                <a:solidFill>
                  <a:srgbClr val="6C6D6F"/>
                </a:solidFill>
                <a:latin typeface="Helvetica"/>
                <a:ea typeface="Helvetica"/>
                <a:cs typeface="Helvetica"/>
                <a:sym typeface="Helvetica"/>
              </a:rPr>
              <a:t>8.Less sensitive</a:t>
            </a:r>
          </a:p>
          <a:p>
            <a:pPr marL="0" lvl="0" indent="0" defTabSz="457200">
              <a:spcBef>
                <a:spcPts val="0"/>
              </a:spcBef>
              <a:buSzTx/>
              <a:buNone/>
              <a:defRPr sz="1800"/>
            </a:pPr>
            <a:r>
              <a:rPr sz="3400" dirty="0">
                <a:solidFill>
                  <a:srgbClr val="6C6D6F"/>
                </a:solidFill>
                <a:latin typeface="Helvetica"/>
                <a:ea typeface="Helvetica"/>
                <a:cs typeface="Helvetica"/>
                <a:sym typeface="Helvetica"/>
              </a:rPr>
              <a:t>9.No lines</a:t>
            </a:r>
            <a:r>
              <a:rPr sz="3400" dirty="0" smtClean="0">
                <a:solidFill>
                  <a:srgbClr val="6C6D6F"/>
                </a:solidFill>
                <a:latin typeface="Helvetica"/>
                <a:ea typeface="Helvetica"/>
                <a:cs typeface="Helvetica"/>
                <a:sym typeface="Helvetica"/>
              </a:rPr>
              <a:t> </a:t>
            </a:r>
            <a:r>
              <a:rPr lang="en-CA" sz="3400" dirty="0" smtClean="0">
                <a:solidFill>
                  <a:srgbClr val="6C6D6F"/>
                </a:solidFill>
                <a:latin typeface="Helvetica"/>
                <a:ea typeface="Helvetica"/>
                <a:cs typeface="Helvetica"/>
                <a:sym typeface="Helvetica"/>
              </a:rPr>
              <a:t>or</a:t>
            </a:r>
            <a:r>
              <a:rPr sz="3400" dirty="0" smtClean="0">
                <a:solidFill>
                  <a:srgbClr val="6C6D6F"/>
                </a:solidFill>
                <a:latin typeface="Helvetica"/>
                <a:ea typeface="Helvetica"/>
                <a:cs typeface="Helvetica"/>
                <a:sym typeface="Helvetica"/>
              </a:rPr>
              <a:t> </a:t>
            </a:r>
            <a:r>
              <a:rPr sz="3400" dirty="0">
                <a:solidFill>
                  <a:srgbClr val="6C6D6F"/>
                </a:solidFill>
                <a:latin typeface="Helvetica"/>
                <a:ea typeface="Helvetica"/>
                <a:cs typeface="Helvetica"/>
                <a:sym typeface="Helvetica"/>
              </a:rPr>
              <a:t>wrinkles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lvl1pPr>
              <a:defRPr>
                <a:solidFill>
                  <a:srgbClr val="00882B"/>
                </a:solidFill>
                <a:latin typeface="Helvetica"/>
                <a:ea typeface="Helvetica"/>
                <a:cs typeface="Helvetica"/>
                <a:sym typeface="Helvetica"/>
              </a:defRPr>
            </a:lvl1pPr>
          </a:lstStyle>
          <a:p>
            <a:pPr lvl="0">
              <a:defRPr sz="1800">
                <a:solidFill>
                  <a:srgbClr val="000000"/>
                </a:solidFill>
              </a:defRPr>
            </a:pPr>
            <a:r>
              <a:rPr sz="8000">
                <a:solidFill>
                  <a:srgbClr val="00882B"/>
                </a:solidFill>
              </a:rPr>
              <a:t>Aging Skin</a:t>
            </a:r>
          </a:p>
        </p:txBody>
      </p:sp>
      <p:sp>
        <p:nvSpPr>
          <p:cNvPr id="54" name="Shape 54"/>
          <p:cNvSpPr>
            <a:spLocks noGrp="1"/>
          </p:cNvSpPr>
          <p:nvPr>
            <p:ph type="body" idx="1"/>
          </p:nvPr>
        </p:nvSpPr>
        <p:spPr>
          <a:prstGeom prst="rect">
            <a:avLst/>
          </a:prstGeom>
        </p:spPr>
        <p:txBody>
          <a:bodyPr/>
          <a:lstStyle/>
          <a:p>
            <a:pPr marL="0" lvl="0" indent="0" defTabSz="457200">
              <a:spcBef>
                <a:spcPts val="0"/>
              </a:spcBef>
              <a:buSzTx/>
              <a:buNone/>
              <a:defRPr sz="1800"/>
            </a:pPr>
            <a:r>
              <a:rPr sz="3600">
                <a:solidFill>
                  <a:srgbClr val="6C6D6F"/>
                </a:solidFill>
                <a:latin typeface="Helvetica"/>
                <a:ea typeface="Helvetica"/>
                <a:cs typeface="Helvetica"/>
                <a:sym typeface="Helvetica"/>
              </a:rPr>
              <a:t>1.Rough</a:t>
            </a:r>
          </a:p>
          <a:p>
            <a:pPr marL="0" lvl="0" indent="0" defTabSz="457200">
              <a:spcBef>
                <a:spcPts val="0"/>
              </a:spcBef>
              <a:buSzTx/>
              <a:buNone/>
              <a:defRPr sz="1800"/>
            </a:pPr>
            <a:r>
              <a:rPr sz="3600">
                <a:solidFill>
                  <a:srgbClr val="6C6D6F"/>
                </a:solidFill>
                <a:latin typeface="Helvetica"/>
                <a:ea typeface="Helvetica"/>
                <a:cs typeface="Helvetica"/>
                <a:sym typeface="Helvetica"/>
              </a:rPr>
              <a:t>2.Dull</a:t>
            </a:r>
          </a:p>
          <a:p>
            <a:pPr marL="0" lvl="0" indent="0" defTabSz="457200">
              <a:spcBef>
                <a:spcPts val="0"/>
              </a:spcBef>
              <a:buSzTx/>
              <a:buNone/>
              <a:defRPr sz="1800"/>
            </a:pPr>
            <a:r>
              <a:rPr sz="3600">
                <a:solidFill>
                  <a:srgbClr val="6C6D6F"/>
                </a:solidFill>
                <a:latin typeface="Helvetica"/>
                <a:ea typeface="Helvetica"/>
                <a:cs typeface="Helvetica"/>
                <a:sym typeface="Helvetica"/>
              </a:rPr>
              <a:t>3.Tired</a:t>
            </a:r>
          </a:p>
          <a:p>
            <a:pPr marL="0" lvl="0" indent="0" defTabSz="457200">
              <a:spcBef>
                <a:spcPts val="0"/>
              </a:spcBef>
              <a:buSzTx/>
              <a:buNone/>
              <a:defRPr sz="1800"/>
            </a:pPr>
            <a:r>
              <a:rPr sz="3600">
                <a:solidFill>
                  <a:srgbClr val="6C6D6F"/>
                </a:solidFill>
                <a:latin typeface="Helvetica"/>
                <a:ea typeface="Helvetica"/>
                <a:cs typeface="Helvetica"/>
                <a:sym typeface="Helvetica"/>
              </a:rPr>
              <a:t>4.Dry</a:t>
            </a:r>
          </a:p>
          <a:p>
            <a:pPr marL="0" lvl="0" indent="0" defTabSz="457200">
              <a:spcBef>
                <a:spcPts val="0"/>
              </a:spcBef>
              <a:buSzTx/>
              <a:buNone/>
              <a:defRPr sz="1800"/>
            </a:pPr>
            <a:r>
              <a:rPr sz="3600">
                <a:solidFill>
                  <a:srgbClr val="6C6D6F"/>
                </a:solidFill>
                <a:latin typeface="Helvetica"/>
                <a:ea typeface="Helvetica"/>
                <a:cs typeface="Helvetica"/>
                <a:sym typeface="Helvetica"/>
              </a:rPr>
              <a:t>5.Dark age spots are visible</a:t>
            </a:r>
          </a:p>
          <a:p>
            <a:pPr marL="0" lvl="0" indent="0" defTabSz="457200">
              <a:spcBef>
                <a:spcPts val="0"/>
              </a:spcBef>
              <a:buSzTx/>
              <a:buNone/>
              <a:defRPr sz="1800"/>
            </a:pPr>
            <a:r>
              <a:rPr sz="3600">
                <a:solidFill>
                  <a:srgbClr val="6C6D6F"/>
                </a:solidFill>
                <a:latin typeface="Helvetica"/>
                <a:ea typeface="Helvetica"/>
                <a:cs typeface="Helvetica"/>
                <a:sym typeface="Helvetica"/>
              </a:rPr>
              <a:t>6.Sagging</a:t>
            </a:r>
          </a:p>
          <a:p>
            <a:pPr marL="0" lvl="0" indent="0" defTabSz="457200">
              <a:spcBef>
                <a:spcPts val="0"/>
              </a:spcBef>
              <a:buSzTx/>
              <a:buNone/>
              <a:defRPr sz="1800"/>
            </a:pPr>
            <a:r>
              <a:rPr sz="3600">
                <a:solidFill>
                  <a:srgbClr val="6C6D6F"/>
                </a:solidFill>
                <a:latin typeface="Helvetica"/>
                <a:ea typeface="Helvetica"/>
                <a:cs typeface="Helvetica"/>
                <a:sym typeface="Helvetica"/>
              </a:rPr>
              <a:t>7.Loose</a:t>
            </a:r>
          </a:p>
          <a:p>
            <a:pPr marL="0" lvl="0" indent="0" defTabSz="457200">
              <a:spcBef>
                <a:spcPts val="0"/>
              </a:spcBef>
              <a:buSzTx/>
              <a:buNone/>
              <a:defRPr sz="1800"/>
            </a:pPr>
            <a:r>
              <a:rPr sz="3600">
                <a:solidFill>
                  <a:srgbClr val="6C6D6F"/>
                </a:solidFill>
                <a:latin typeface="Helvetica"/>
                <a:ea typeface="Helvetica"/>
                <a:cs typeface="Helvetica"/>
                <a:sym typeface="Helvetica"/>
              </a:rPr>
              <a:t>8.Reddened</a:t>
            </a:r>
          </a:p>
          <a:p>
            <a:pPr marL="0" lvl="0" indent="0" defTabSz="457200">
              <a:spcBef>
                <a:spcPts val="0"/>
              </a:spcBef>
              <a:buSzTx/>
              <a:buNone/>
              <a:defRPr sz="1800"/>
            </a:pPr>
            <a:r>
              <a:rPr sz="3600">
                <a:solidFill>
                  <a:srgbClr val="6C6D6F"/>
                </a:solidFill>
                <a:latin typeface="Helvetica"/>
                <a:ea typeface="Helvetica"/>
                <a:cs typeface="Helvetica"/>
                <a:sym typeface="Helvetica"/>
              </a:rPr>
              <a:t>9.Lines and wrinkles</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213</TotalTime>
  <Words>674</Words>
  <Application>Microsoft Macintosh PowerPoint</Application>
  <PresentationFormat>Custom</PresentationFormat>
  <Paragraphs>135</Paragraphs>
  <Slides>54</Slides>
  <Notes>0</Notes>
  <HiddenSlides>0</HiddenSlides>
  <MMClips>0</MMClips>
  <ScaleCrop>false</ScaleCrop>
  <HeadingPairs>
    <vt:vector size="4" baseType="variant">
      <vt:variant>
        <vt:lpstr>Design Template</vt:lpstr>
      </vt:variant>
      <vt:variant>
        <vt:i4>1</vt:i4>
      </vt:variant>
      <vt:variant>
        <vt:lpstr>Slide Titles</vt:lpstr>
      </vt:variant>
      <vt:variant>
        <vt:i4>54</vt:i4>
      </vt:variant>
    </vt:vector>
  </HeadingPairs>
  <TitlesOfParts>
    <vt:vector size="55" baseType="lpstr">
      <vt:lpstr>White</vt:lpstr>
      <vt:lpstr>The Basic Science of Skin and Anti-Aging</vt:lpstr>
      <vt:lpstr>The Enemy</vt:lpstr>
      <vt:lpstr>Time</vt:lpstr>
      <vt:lpstr>The Hero</vt:lpstr>
      <vt:lpstr>RE9 Advanced</vt:lpstr>
      <vt:lpstr>Slide 6</vt:lpstr>
      <vt:lpstr>Nine Signs of Aging</vt:lpstr>
      <vt:lpstr>                        Youthful Skin</vt:lpstr>
      <vt:lpstr>Aging Skin</vt:lpstr>
      <vt:lpstr>                Three Layers of Skin</vt:lpstr>
      <vt:lpstr>      Epidermis</vt:lpstr>
      <vt:lpstr>Horny Layer</vt:lpstr>
      <vt:lpstr>      Basal Layer</vt:lpstr>
      <vt:lpstr>Natural Cell Turnover</vt:lpstr>
      <vt:lpstr>Slide 15</vt:lpstr>
      <vt:lpstr>Cell Turnover Rate</vt:lpstr>
      <vt:lpstr>Manual Exfoliation</vt:lpstr>
      <vt:lpstr>Chemical Exfoliation</vt:lpstr>
      <vt:lpstr>                           Dermis</vt:lpstr>
      <vt:lpstr>Collagen</vt:lpstr>
      <vt:lpstr>Peptides</vt:lpstr>
      <vt:lpstr>Slide 22</vt:lpstr>
      <vt:lpstr>Slide 23</vt:lpstr>
      <vt:lpstr>Slide 24</vt:lpstr>
      <vt:lpstr>Slide 25</vt:lpstr>
      <vt:lpstr>Slide 26</vt:lpstr>
      <vt:lpstr>Elastin</vt:lpstr>
      <vt:lpstr>Niacinimide</vt:lpstr>
      <vt:lpstr>8 reasons for Niacinimide</vt:lpstr>
      <vt:lpstr>8 reasons for Niacinimide</vt:lpstr>
      <vt:lpstr>                     Hypodermis</vt:lpstr>
      <vt:lpstr>How does the New Re9 address all of this?</vt:lpstr>
      <vt:lpstr>Slide 33</vt:lpstr>
      <vt:lpstr>Slide 34</vt:lpstr>
      <vt:lpstr>Slide 35</vt:lpstr>
      <vt:lpstr>         Cleaner for Better</vt:lpstr>
      <vt:lpstr>RE9 Advanced Collection Story</vt:lpstr>
      <vt:lpstr>Let’s Review the Layers of Skin….</vt:lpstr>
      <vt:lpstr>Slide 39</vt:lpstr>
      <vt:lpstr>RE9 Advanced </vt:lpstr>
      <vt:lpstr>Cleanse</vt:lpstr>
      <vt:lpstr>Slide 42</vt:lpstr>
      <vt:lpstr>Slide 43</vt:lpstr>
      <vt:lpstr>Treat</vt:lpstr>
      <vt:lpstr>Slide 45</vt:lpstr>
      <vt:lpstr>Slide 46</vt:lpstr>
      <vt:lpstr>Protect</vt:lpstr>
      <vt:lpstr>Slide 48</vt:lpstr>
      <vt:lpstr>Slide 49</vt:lpstr>
      <vt:lpstr>Slide 50</vt:lpstr>
      <vt:lpstr>PERSONALIZING YOUR REGIMEN WITH THE GENIUS ULTRA</vt:lpstr>
      <vt:lpstr>            </vt:lpstr>
      <vt:lpstr>Gut- Skin Connection</vt:lpstr>
      <vt:lpstr>Break through to your best Skin!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Basic Science of Skin and Anti-Aging</dc:title>
  <cp:lastModifiedBy>Amy Jordan</cp:lastModifiedBy>
  <cp:revision>7</cp:revision>
  <dcterms:created xsi:type="dcterms:W3CDTF">2018-02-09T05:53:42Z</dcterms:created>
  <dcterms:modified xsi:type="dcterms:W3CDTF">2018-02-09T05:54:36Z</dcterms:modified>
</cp:coreProperties>
</file>