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7" r:id="rId5"/>
    <p:sldId id="309" r:id="rId6"/>
    <p:sldId id="310" r:id="rId7"/>
    <p:sldId id="299" r:id="rId8"/>
    <p:sldId id="304" r:id="rId9"/>
    <p:sldId id="302" r:id="rId10"/>
    <p:sldId id="305" r:id="rId11"/>
    <p:sldId id="306" r:id="rId12"/>
    <p:sldId id="307" r:id="rId13"/>
    <p:sldId id="308" r:id="rId14"/>
    <p:sldId id="303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ence Szabo" initials="FS" lastIdx="1" clrIdx="0">
    <p:extLst>
      <p:ext uri="{19B8F6BF-5375-455C-9EA6-DF929625EA0E}">
        <p15:presenceInfo xmlns:p15="http://schemas.microsoft.com/office/powerpoint/2012/main" userId="S::FSzabo@arbonne.ca::5ddad5e1-09d1-4772-ad5f-250dc426b3ed" providerId="AD"/>
      </p:ext>
    </p:extLst>
  </p:cmAuthor>
  <p:cmAuthor id="2" name="Reynaldo Pitpit" initials="RP" lastIdx="9" clrIdx="1">
    <p:extLst>
      <p:ext uri="{19B8F6BF-5375-455C-9EA6-DF929625EA0E}">
        <p15:presenceInfo xmlns:p15="http://schemas.microsoft.com/office/powerpoint/2012/main" userId="S::RPitpit@arbonne.com::311b6a4b-a32d-42d1-919d-d0d7c28551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CA0"/>
    <a:srgbClr val="404040"/>
    <a:srgbClr val="006938"/>
    <a:srgbClr val="108146"/>
    <a:srgbClr val="A1A890"/>
    <a:srgbClr val="77B6BF"/>
    <a:srgbClr val="385265"/>
    <a:srgbClr val="CD7442"/>
    <a:srgbClr val="C66636"/>
    <a:srgbClr val="30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821"/>
  </p:normalViewPr>
  <p:slideViewPr>
    <p:cSldViewPr snapToGrid="0" snapToObjects="1">
      <p:cViewPr varScale="1">
        <p:scale>
          <a:sx n="51" d="100"/>
          <a:sy n="51" d="100"/>
        </p:scale>
        <p:origin x="67" y="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5D454-D1E6-004E-B35F-3DB1F3306AC9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BEE83-4C72-E840-AA27-AA99E5F2FC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5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BEE83-4C72-E840-AA27-AA99E5F2FC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8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BEE83-4C72-E840-AA27-AA99E5F2FC1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9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with a mountain in the background&#10;&#10;Description automatically generated">
            <a:extLst>
              <a:ext uri="{FF2B5EF4-FFF2-40B4-BE49-F238E27FC236}">
                <a16:creationId xmlns:a16="http://schemas.microsoft.com/office/drawing/2014/main" id="{36E12B99-2242-A247-94C7-F5026D4CC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06D979-BB10-184A-A190-37C0001F3D0A}"/>
              </a:ext>
            </a:extLst>
          </p:cNvPr>
          <p:cNvSpPr/>
          <p:nvPr userDrawn="1"/>
        </p:nvSpPr>
        <p:spPr>
          <a:xfrm>
            <a:off x="-6351" y="0"/>
            <a:ext cx="12192001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0F308-8E1D-CA48-A3BC-775E16DB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39128"/>
            <a:ext cx="10515600" cy="1701709"/>
          </a:xfrm>
        </p:spPr>
        <p:txBody>
          <a:bodyPr anchor="b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9BABB-C62B-644D-B600-069F5EF2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67825"/>
            <a:ext cx="10515600" cy="1500187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E0CE30C-FFFB-1F46-B882-25406CEDB2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2397" y="429390"/>
            <a:ext cx="2407205" cy="12803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8932ED-CD4E-0D4D-AAD8-7534E58B5F7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035670" y="6329092"/>
            <a:ext cx="4120661" cy="457199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Franklin Gothic Demi Cond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341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56699-43CC-DB44-A698-EE96598ABBDF}"/>
              </a:ext>
            </a:extLst>
          </p:cNvPr>
          <p:cNvSpPr/>
          <p:nvPr userDrawn="1"/>
        </p:nvSpPr>
        <p:spPr>
          <a:xfrm>
            <a:off x="0" y="6121667"/>
            <a:ext cx="12192000" cy="736333"/>
          </a:xfrm>
          <a:prstGeom prst="rect">
            <a:avLst/>
          </a:prstGeom>
          <a:solidFill>
            <a:srgbClr val="006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4E3B7-776D-2A4D-A6D0-3AF60DBF2E9F}"/>
              </a:ext>
            </a:extLst>
          </p:cNvPr>
          <p:cNvSpPr txBox="1">
            <a:spLocks/>
          </p:cNvSpPr>
          <p:nvPr userDrawn="1"/>
        </p:nvSpPr>
        <p:spPr>
          <a:xfrm>
            <a:off x="838200" y="6300217"/>
            <a:ext cx="267716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bg1"/>
                </a:solidFill>
                <a:latin typeface="Franklin Gothic Demi Cond" panose="020B06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Arbonne Connect  | 2020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190359-E380-4D43-BD78-9647B1E4B3D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6469" y="6329092"/>
            <a:ext cx="4120661" cy="457199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Franklin Gothic Demi Cond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2A76E-902F-2847-9531-146EBB44F9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03066" y="6121667"/>
            <a:ext cx="1822676" cy="683504"/>
          </a:xfrm>
          <a:prstGeom prst="rect">
            <a:avLst/>
          </a:prstGeom>
        </p:spPr>
      </p:pic>
      <p:pic>
        <p:nvPicPr>
          <p:cNvPr id="7" name="Picture 6" descr="Picture 6">
            <a:extLst>
              <a:ext uri="{FF2B5EF4-FFF2-40B4-BE49-F238E27FC236}">
                <a16:creationId xmlns:a16="http://schemas.microsoft.com/office/drawing/2014/main" id="{E6447CB9-157F-B74C-BD49-383663F74E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890" y="6383803"/>
            <a:ext cx="227310" cy="2273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674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A899A6-1E9E-3A42-B9FE-FB661789AC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1681" y="1691087"/>
            <a:ext cx="5371384" cy="29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7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rbonne Post Launch Content 1 - FU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DE4D5A-B5E2-2E41-B267-C1D82C2D3ED7}"/>
              </a:ext>
            </a:extLst>
          </p:cNvPr>
          <p:cNvSpPr/>
          <p:nvPr userDrawn="1"/>
        </p:nvSpPr>
        <p:spPr>
          <a:xfrm flipH="1" flipV="1">
            <a:off x="0" y="637642"/>
            <a:ext cx="12192001" cy="6220358"/>
          </a:xfrm>
          <a:prstGeom prst="rect">
            <a:avLst/>
          </a:prstGeom>
          <a:solidFill>
            <a:srgbClr val="F0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3B296"/>
                </a:solidFill>
              </a:rPr>
              <a:t>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7D95D-8CC5-4846-8DE4-D103A80FD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89" y="688205"/>
            <a:ext cx="11016819" cy="869691"/>
          </a:xfrm>
        </p:spPr>
        <p:txBody>
          <a:bodyPr>
            <a:normAutofit/>
          </a:bodyPr>
          <a:lstStyle>
            <a:lvl1pPr>
              <a:defRPr sz="3600" b="1" i="0" cap="all" baseline="0">
                <a:solidFill>
                  <a:schemeClr val="tx1"/>
                </a:solidFill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2E6AC-CA19-8C44-86B7-C9D08A17CA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589" y="1557896"/>
            <a:ext cx="11016817" cy="4612759"/>
          </a:xfrm>
        </p:spPr>
        <p:txBody>
          <a:bodyPr/>
          <a:lstStyle>
            <a:lvl1pPr marL="228600" indent="-228600">
              <a:spcAft>
                <a:spcPts val="2000"/>
              </a:spcAft>
              <a:buClr>
                <a:srgbClr val="A1A890"/>
              </a:buClr>
              <a:buFont typeface="Arial" panose="020B0604020202020204" pitchFamily="34" charset="0"/>
              <a:buChar char="•"/>
              <a:tabLst/>
              <a:defRPr sz="2400" b="1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-223838">
              <a:lnSpc>
                <a:spcPct val="100000"/>
              </a:lnSpc>
              <a:spcAft>
                <a:spcPts val="1500"/>
              </a:spcAft>
              <a:buClr>
                <a:srgbClr val="A1A890"/>
              </a:buClr>
              <a:buSzPct val="125000"/>
              <a:buFont typeface="Basis Grotesque Pro Medium" panose="02000503030000020004" pitchFamily="2" charset="77"/>
              <a:buChar char="‐"/>
              <a:tabLst/>
              <a:defRPr sz="20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-168275">
              <a:lnSpc>
                <a:spcPct val="100000"/>
              </a:lnSpc>
              <a:spcAft>
                <a:spcPts val="1500"/>
              </a:spcAft>
              <a:buClr>
                <a:srgbClr val="A1A890"/>
              </a:buClr>
              <a:buSzPct val="100000"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14400" indent="-120650">
              <a:lnSpc>
                <a:spcPct val="100000"/>
              </a:lnSpc>
              <a:spcAft>
                <a:spcPts val="1500"/>
              </a:spcAft>
              <a:buClr>
                <a:srgbClr val="A1A890"/>
              </a:buClr>
              <a:buSzPct val="10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143000" indent="-114300">
              <a:lnSpc>
                <a:spcPct val="100000"/>
              </a:lnSpc>
              <a:spcAft>
                <a:spcPts val="1500"/>
              </a:spcAft>
              <a:buClr>
                <a:srgbClr val="A1A890"/>
              </a:buClr>
              <a:buSzPct val="10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Times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1C683F-E0A2-754C-A1F8-0E3327F3CD67}"/>
              </a:ext>
            </a:extLst>
          </p:cNvPr>
          <p:cNvCxnSpPr>
            <a:cxnSpLocks/>
          </p:cNvCxnSpPr>
          <p:nvPr userDrawn="1"/>
        </p:nvCxnSpPr>
        <p:spPr>
          <a:xfrm>
            <a:off x="587591" y="1353305"/>
            <a:ext cx="1101681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358D632-62CB-8745-A4B1-85DF4B5D00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7590" y="123075"/>
            <a:ext cx="1642389" cy="4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92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bonne Post Launch Content 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8CC72D-F173-8A4D-AA1E-5C998CCC663C}"/>
              </a:ext>
            </a:extLst>
          </p:cNvPr>
          <p:cNvSpPr/>
          <p:nvPr userDrawn="1"/>
        </p:nvSpPr>
        <p:spPr>
          <a:xfrm flipH="1" flipV="1">
            <a:off x="0" y="637642"/>
            <a:ext cx="12192001" cy="6220358"/>
          </a:xfrm>
          <a:prstGeom prst="rect">
            <a:avLst/>
          </a:prstGeom>
          <a:solidFill>
            <a:srgbClr val="F0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3B296"/>
                </a:solidFill>
              </a:rPr>
              <a:t>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2383D-6122-214D-8A92-91139E0C91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9179" y="69103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Franklin Gothic Demi Cond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C2F89-BAD1-014D-9063-7C9FA04AF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179" y="1586705"/>
            <a:ext cx="5157787" cy="5087747"/>
          </a:xfrm>
        </p:spPr>
        <p:txBody>
          <a:bodyPr/>
          <a:lstStyle>
            <a:lvl1pPr>
              <a:buClr>
                <a:srgbClr val="A1A890"/>
              </a:buClr>
              <a:defRPr sz="18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Clr>
                <a:srgbClr val="A1A890"/>
              </a:buClr>
              <a:buSzPct val="110000"/>
              <a:buFont typeface="Adobe Gothic Std B" panose="020B0800000000000000" pitchFamily="34" charset="-128"/>
              <a:buChar char="‐"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71550" indent="-215900">
              <a:buClr>
                <a:srgbClr val="A1A890"/>
              </a:buClr>
              <a:buSzPct val="90000"/>
              <a:tabLst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62063" indent="-255588">
              <a:buClr>
                <a:srgbClr val="A1A890"/>
              </a:buClr>
              <a:buSzPct val="90000"/>
              <a:tabLst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85900" indent="-250825">
              <a:buClr>
                <a:srgbClr val="A1A890"/>
              </a:buClr>
              <a:buSzPct val="90000"/>
              <a:tabLst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FDB685-3E3E-5840-B70C-E0A3D9FC5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7590" y="123075"/>
            <a:ext cx="1642389" cy="4090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F32671-7326-204F-BBD7-097A70A23D42}"/>
              </a:ext>
            </a:extLst>
          </p:cNvPr>
          <p:cNvCxnSpPr>
            <a:cxnSpLocks/>
          </p:cNvCxnSpPr>
          <p:nvPr userDrawn="1"/>
        </p:nvCxnSpPr>
        <p:spPr>
          <a:xfrm>
            <a:off x="587591" y="1406697"/>
            <a:ext cx="51593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63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F4A512-006B-1645-BEBC-9D4462941814}"/>
              </a:ext>
            </a:extLst>
          </p:cNvPr>
          <p:cNvSpPr/>
          <p:nvPr userDrawn="1"/>
        </p:nvSpPr>
        <p:spPr>
          <a:xfrm>
            <a:off x="490888" y="847023"/>
            <a:ext cx="5447899" cy="5390148"/>
          </a:xfrm>
          <a:prstGeom prst="rect">
            <a:avLst/>
          </a:prstGeom>
          <a:solidFill>
            <a:srgbClr val="9AB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E5B47C-DF82-7D42-9433-178D008473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133" y="1938528"/>
            <a:ext cx="4937760" cy="1810512"/>
          </a:xfrm>
          <a:noFill/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15EB3-6B8A-8149-9713-F04CC2F42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134" y="3749040"/>
            <a:ext cx="4936157" cy="1313848"/>
          </a:xfrm>
        </p:spPr>
        <p:txBody>
          <a:bodyPr anchor="t" anchorCtr="0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726162-4302-A648-9DB7-B1A3CC6FF4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46513" y="1091084"/>
            <a:ext cx="1317397" cy="7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1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F4A512-006B-1645-BEBC-9D4462941814}"/>
              </a:ext>
            </a:extLst>
          </p:cNvPr>
          <p:cNvSpPr/>
          <p:nvPr userDrawn="1"/>
        </p:nvSpPr>
        <p:spPr>
          <a:xfrm>
            <a:off x="490888" y="847023"/>
            <a:ext cx="5447899" cy="5390148"/>
          </a:xfrm>
          <a:prstGeom prst="rect">
            <a:avLst/>
          </a:prstGeom>
          <a:solidFill>
            <a:srgbClr val="006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A5FF4F-F392-CB4B-8D90-45849BAE10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133" y="1938528"/>
            <a:ext cx="4937760" cy="1810512"/>
          </a:xfrm>
          <a:noFill/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goes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F036810-4ED8-AE4F-8D65-5D8E1C2BF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134" y="3749040"/>
            <a:ext cx="4936157" cy="1313848"/>
          </a:xfrm>
        </p:spPr>
        <p:txBody>
          <a:bodyPr anchor="t" anchorCtr="0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33ADD-C359-464F-805D-8DD39D1335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46513" y="1091084"/>
            <a:ext cx="1317397" cy="7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0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F4A512-006B-1645-BEBC-9D4462941814}"/>
              </a:ext>
            </a:extLst>
          </p:cNvPr>
          <p:cNvSpPr/>
          <p:nvPr userDrawn="1"/>
        </p:nvSpPr>
        <p:spPr>
          <a:xfrm>
            <a:off x="484165" y="873917"/>
            <a:ext cx="5447899" cy="5390148"/>
          </a:xfrm>
          <a:prstGeom prst="rect">
            <a:avLst/>
          </a:prstGeom>
          <a:solidFill>
            <a:srgbClr val="77B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938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1975F5-0701-1549-A60B-61E37FC6B1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133" y="1938528"/>
            <a:ext cx="4937760" cy="1810512"/>
          </a:xfrm>
          <a:noFill/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goes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F40C8D9-BB12-8542-9EEA-16A1DDEF0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134" y="3749040"/>
            <a:ext cx="4936157" cy="1313848"/>
          </a:xfrm>
        </p:spPr>
        <p:txBody>
          <a:bodyPr anchor="t" anchorCtr="0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18292-2CF1-974D-9C7E-1894D5476D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46513" y="1091084"/>
            <a:ext cx="1317397" cy="7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0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F4A512-006B-1645-BEBC-9D4462941814}"/>
              </a:ext>
            </a:extLst>
          </p:cNvPr>
          <p:cNvSpPr/>
          <p:nvPr userDrawn="1"/>
        </p:nvSpPr>
        <p:spPr>
          <a:xfrm>
            <a:off x="490888" y="847023"/>
            <a:ext cx="5447899" cy="5390148"/>
          </a:xfrm>
          <a:prstGeom prst="rect">
            <a:avLst/>
          </a:prstGeom>
          <a:solidFill>
            <a:srgbClr val="C66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4F8842-B8BC-9E46-9CEF-3AFF3EE342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133" y="1938528"/>
            <a:ext cx="4937760" cy="1810512"/>
          </a:xfrm>
          <a:noFill/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goes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CA4A8B-C585-F34B-B9B3-8BD8DC71F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134" y="3749040"/>
            <a:ext cx="4936157" cy="1313848"/>
          </a:xfrm>
        </p:spPr>
        <p:txBody>
          <a:bodyPr anchor="t" anchorCtr="0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B4BC7B-75E4-044B-BE77-0401E06152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46513" y="1091084"/>
            <a:ext cx="1317397" cy="7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7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0BB643-9D3C-5C4A-AD56-E4DF5424D5F1}"/>
              </a:ext>
            </a:extLst>
          </p:cNvPr>
          <p:cNvSpPr/>
          <p:nvPr userDrawn="1"/>
        </p:nvSpPr>
        <p:spPr>
          <a:xfrm>
            <a:off x="0" y="6121667"/>
            <a:ext cx="12192000" cy="736333"/>
          </a:xfrm>
          <a:prstGeom prst="rect">
            <a:avLst/>
          </a:prstGeom>
          <a:solidFill>
            <a:srgbClr val="006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2E6AC-CA19-8C44-86B7-C9D08A17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336"/>
            <a:ext cx="10515600" cy="4389649"/>
          </a:xfrm>
        </p:spPr>
        <p:txBody>
          <a:bodyPr/>
          <a:lstStyle>
            <a:lvl1pPr marL="230188" indent="-230188" algn="l">
              <a:spcBef>
                <a:spcPts val="600"/>
              </a:spcBef>
              <a:buClr>
                <a:srgbClr val="006938"/>
              </a:buClr>
              <a:buSzPct val="100000"/>
              <a:buFont typeface="Arial" panose="020B0604020202020204" pitchFamily="34" charset="0"/>
              <a:buChar char="•"/>
              <a:tabLst>
                <a:tab pos="455613" algn="l"/>
              </a:tabLst>
              <a:defRPr sz="2400" b="1"/>
            </a:lvl1pPr>
            <a:lvl2pPr marL="631825" indent="-341313">
              <a:buClr>
                <a:srgbClr val="006938"/>
              </a:buClr>
              <a:buSzPct val="150000"/>
              <a:buFont typeface="System Font Regular"/>
              <a:buChar char="‐"/>
              <a:tabLst/>
              <a:defRPr sz="1600"/>
            </a:lvl2pPr>
            <a:lvl3pPr marL="862013" indent="-230188">
              <a:buClr>
                <a:srgbClr val="006938"/>
              </a:buClr>
              <a:buSzPct val="100000"/>
              <a:buFont typeface="Arial" panose="020B0604020202020204" pitchFamily="34" charset="0"/>
              <a:buChar char="•"/>
              <a:tabLst/>
              <a:defRPr sz="1600"/>
            </a:lvl3pPr>
            <a:lvl4pPr marL="1147763" indent="-285750">
              <a:buClr>
                <a:srgbClr val="006938"/>
              </a:buClr>
              <a:buSzPct val="100000"/>
              <a:buFont typeface="Arial" panose="020B0604020202020204" pitchFamily="34" charset="0"/>
              <a:buChar char="•"/>
              <a:tabLst/>
              <a:defRPr sz="1600"/>
            </a:lvl4pPr>
            <a:lvl5pPr marL="1433513" indent="-285750">
              <a:buClr>
                <a:srgbClr val="006938"/>
              </a:buClr>
              <a:buSzPct val="10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B169ABE-DEDE-6C47-B7F0-29956FBB16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6887"/>
            <a:ext cx="10515600" cy="877824"/>
          </a:xfrm>
        </p:spPr>
        <p:txBody>
          <a:bodyPr>
            <a:normAutofit/>
          </a:bodyPr>
          <a:lstStyle>
            <a:lvl1pPr>
              <a:defRPr sz="3600" b="0" i="0"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4DF7009-8728-3845-B57A-C0A1933EFE22}"/>
              </a:ext>
            </a:extLst>
          </p:cNvPr>
          <p:cNvSpPr txBox="1">
            <a:spLocks/>
          </p:cNvSpPr>
          <p:nvPr userDrawn="1"/>
        </p:nvSpPr>
        <p:spPr>
          <a:xfrm>
            <a:off x="838200" y="6300217"/>
            <a:ext cx="267716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bg1"/>
                </a:solidFill>
                <a:latin typeface="Franklin Gothic Demi Cond" panose="020B06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Arbonne Connect  | 2020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477789-6F9E-6D45-BB3C-6BB78BD9A1C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6469" y="6329092"/>
            <a:ext cx="4120661" cy="457199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Franklin Gothic Demi Cond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24BFD1-1331-8A43-AC42-1A606DBA6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03066" y="6121667"/>
            <a:ext cx="1822676" cy="683504"/>
          </a:xfrm>
          <a:prstGeom prst="rect">
            <a:avLst/>
          </a:prstGeom>
        </p:spPr>
      </p:pic>
      <p:pic>
        <p:nvPicPr>
          <p:cNvPr id="10" name="Picture 6" descr="Picture 6">
            <a:extLst>
              <a:ext uri="{FF2B5EF4-FFF2-40B4-BE49-F238E27FC236}">
                <a16:creationId xmlns:a16="http://schemas.microsoft.com/office/drawing/2014/main" id="{D1C5EA9A-5A5E-5A4C-9032-E42DEE0D35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890" y="6383803"/>
            <a:ext cx="227310" cy="2273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35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A1A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264D564-9952-5149-A036-D8079546F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2397" y="429390"/>
            <a:ext cx="2407205" cy="1280348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AA100D5-1340-6E41-A7A9-04EF1F24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326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rgbClr val="A1A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AA100D5-1340-6E41-A7A9-04EF1F24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416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27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FDA2E-AE2F-DE45-911D-42C589EA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529A5-1E87-0B45-9FDE-9D48138AE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98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6" r:id="rId2"/>
    <p:sldLayoutId id="2147483687" r:id="rId3"/>
    <p:sldLayoutId id="2147483688" r:id="rId4"/>
    <p:sldLayoutId id="2147483689" r:id="rId5"/>
    <p:sldLayoutId id="2147483660" r:id="rId6"/>
    <p:sldLayoutId id="2147483655" r:id="rId7"/>
    <p:sldLayoutId id="2147483681" r:id="rId8"/>
    <p:sldLayoutId id="2147483690" r:id="rId9"/>
    <p:sldLayoutId id="2147483692" r:id="rId10"/>
    <p:sldLayoutId id="2147483677" r:id="rId11"/>
    <p:sldLayoutId id="2147483679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spc="0" baseline="0">
          <a:solidFill>
            <a:schemeClr val="tx1"/>
          </a:solidFill>
          <a:latin typeface="Franklin Gothic Demi Cond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Times New Roman" panose="02020603050405020304" pitchFamily="18" charset="0"/>
          <a:ea typeface="Tahoma" panose="020B0604030504040204" pitchFamily="34" charset="0"/>
          <a:cs typeface="Times New Roman" panose="02020603050405020304" pitchFamily="18" charset="0"/>
        </a:defRPr>
      </a:lvl1pPr>
      <a:lvl2pPr marL="519113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44538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31875" indent="-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16038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png"/><Relationship Id="rId27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1EF0E-EE7C-384A-AFEB-B41DC6FA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0" y="2776851"/>
            <a:ext cx="10515600" cy="17017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bas Neue" panose="00000500000000000000" pitchFamily="50" charset="0"/>
              </a:rPr>
              <a:t>Guidance document</a:t>
            </a:r>
            <a:br>
              <a:rPr lang="en-US" dirty="0">
                <a:latin typeface="Bebas Neue" panose="00000500000000000000" pitchFamily="50" charset="0"/>
              </a:rPr>
            </a:br>
            <a:r>
              <a:rPr lang="en-US" dirty="0">
                <a:latin typeface="Bebas Neue" panose="00000500000000000000" pitchFamily="50" charset="0"/>
              </a:rPr>
              <a:t> Promotion &amp; use of</a:t>
            </a:r>
            <a:br>
              <a:rPr lang="en-US" dirty="0">
                <a:latin typeface="Bebas Neue" panose="00000500000000000000" pitchFamily="50" charset="0"/>
              </a:rPr>
            </a:br>
            <a:r>
              <a:rPr lang="en-US" dirty="0">
                <a:latin typeface="Bebas Neue" panose="00000500000000000000" pitchFamily="50" charset="0"/>
              </a:rPr>
              <a:t> Canadian Nutritional Products </a:t>
            </a:r>
          </a:p>
        </p:txBody>
      </p:sp>
    </p:spTree>
    <p:extLst>
      <p:ext uri="{BB962C8B-B14F-4D97-AF65-F5344CB8AC3E}">
        <p14:creationId xmlns:p14="http://schemas.microsoft.com/office/powerpoint/2010/main" val="8504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C9DB9B-82A7-488B-B30A-C5CD64A5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Green Shot  is not  aligned as it is multiple </a:t>
            </a:r>
            <a:r>
              <a:rPr lang="en-US" dirty="0">
                <a:solidFill>
                  <a:schemeClr val="accent6"/>
                </a:solidFill>
              </a:rPr>
              <a:t>nHP </a:t>
            </a:r>
            <a:endParaRPr lang="en-CA" dirty="0">
              <a:solidFill>
                <a:schemeClr val="accent6"/>
              </a:solidFill>
            </a:endParaRPr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B180EFE0-D40C-4D59-9405-3F879D1BB66A}"/>
              </a:ext>
            </a:extLst>
          </p:cNvPr>
          <p:cNvSpPr/>
          <p:nvPr/>
        </p:nvSpPr>
        <p:spPr>
          <a:xfrm>
            <a:off x="3132152" y="3168387"/>
            <a:ext cx="1623317" cy="150002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855D8-3D82-44AA-847E-CC2AD4BAF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9" y="2363057"/>
            <a:ext cx="2477319" cy="2621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F4224B-6300-4D6C-A496-9B10294FD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214" y="2356295"/>
            <a:ext cx="2477319" cy="2628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DFD462-CF59-4B64-B096-F7B6DF603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859" y="2341333"/>
            <a:ext cx="2477319" cy="2628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EF837A-34E1-40C0-974A-9F072620C586}"/>
              </a:ext>
            </a:extLst>
          </p:cNvPr>
          <p:cNvSpPr txBox="1"/>
          <p:nvPr/>
        </p:nvSpPr>
        <p:spPr>
          <a:xfrm>
            <a:off x="336019" y="5041162"/>
            <a:ext cx="274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#6232 Greens Balance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FOOD</a:t>
            </a:r>
            <a:endParaRPr lang="en-CA" b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DA1C16-2E16-4420-9DBB-30B9CD3E3B5E}"/>
              </a:ext>
            </a:extLst>
          </p:cNvPr>
          <p:cNvSpPr txBox="1"/>
          <p:nvPr/>
        </p:nvSpPr>
        <p:spPr>
          <a:xfrm>
            <a:off x="4145572" y="4969445"/>
            <a:ext cx="390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#6105 Healthy Skin Within Skin Elixir (NPH #80092835)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76BFF1-352E-4259-997B-5F80E04976C6}"/>
              </a:ext>
            </a:extLst>
          </p:cNvPr>
          <p:cNvSpPr/>
          <p:nvPr/>
        </p:nvSpPr>
        <p:spPr>
          <a:xfrm>
            <a:off x="8046422" y="4996368"/>
            <a:ext cx="3557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#2063 Essentials Digestion Plus (NPH #80094881)</a:t>
            </a:r>
          </a:p>
        </p:txBody>
      </p:sp>
    </p:spTree>
    <p:extLst>
      <p:ext uri="{BB962C8B-B14F-4D97-AF65-F5344CB8AC3E}">
        <p14:creationId xmlns:p14="http://schemas.microsoft.com/office/powerpoint/2010/main" val="275656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28D4D-7328-438D-9443-E4C97265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Rules around use &amp; Social Media for Foods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414F63-61FC-4183-A311-BFE2B517B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91" y="1557896"/>
            <a:ext cx="11016817" cy="4612759"/>
          </a:xfrm>
        </p:spPr>
        <p:txBody>
          <a:bodyPr>
            <a:normAutofit/>
          </a:bodyPr>
          <a:lstStyle/>
          <a:p>
            <a:r>
              <a:rPr lang="en-US" dirty="0"/>
              <a:t>When creating nutrition-based programs for your teams:</a:t>
            </a:r>
          </a:p>
          <a:p>
            <a:r>
              <a:rPr lang="en-US" dirty="0"/>
              <a:t>Do not promote or encourage blending of 2 NHP products - including Green Shot Challenges that mix two or more NHP products</a:t>
            </a:r>
          </a:p>
          <a:p>
            <a:r>
              <a:rPr lang="en-US" dirty="0"/>
              <a:t>Do not post on social media the blended usage of two or more NHP products</a:t>
            </a:r>
          </a:p>
          <a:p>
            <a:r>
              <a:rPr lang="en-US" b="0" dirty="0"/>
              <a:t>Check packaging for NPN number as this identifies a product as a Natural Health Product (NHP)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07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F24C522-9AAE-4807-A14B-49282DF885F5}"/>
              </a:ext>
            </a:extLst>
          </p:cNvPr>
          <p:cNvSpPr txBox="1">
            <a:spLocks/>
          </p:cNvSpPr>
          <p:nvPr/>
        </p:nvSpPr>
        <p:spPr>
          <a:xfrm>
            <a:off x="4029982" y="5283703"/>
            <a:ext cx="4132035" cy="10234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519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4453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318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1603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70061F-D4B6-4C2D-BEE0-E448D1C35DCD}"/>
              </a:ext>
            </a:extLst>
          </p:cNvPr>
          <p:cNvSpPr txBox="1">
            <a:spLocks/>
          </p:cNvSpPr>
          <p:nvPr/>
        </p:nvSpPr>
        <p:spPr>
          <a:xfrm>
            <a:off x="3590144" y="4568187"/>
            <a:ext cx="10515600" cy="17017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spc="0" baseline="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9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AA8B8D-C732-4EB6-93BE-BEB5CE4C3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5040"/>
            <a:ext cx="10515600" cy="4979945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FF0000"/>
              </a:solidFill>
              <a:effectLst/>
              <a:latin typeface="Noto Sans"/>
            </a:endParaRPr>
          </a:p>
          <a:p>
            <a:pPr marL="0" indent="0">
              <a:buNone/>
            </a:pPr>
            <a:r>
              <a:rPr lang="en-US" dirty="0">
                <a:latin typeface="Segoe UI" panose="020B0502040204020203" pitchFamily="34" charset="0"/>
              </a:rPr>
              <a:t>What is a Natural Health Product (NHP)</a:t>
            </a:r>
            <a:br>
              <a:rPr lang="en-US" dirty="0">
                <a:latin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</a:rPr>
              <a:t>	Under the Natural Health Products Regulations, which came into effect on January 1, 2004, natural health products (NHPs) are defined as:</a:t>
            </a:r>
          </a:p>
          <a:p>
            <a:endParaRPr lang="en-US" dirty="0">
              <a:latin typeface="Segoe UI" panose="020B0502040204020203" pitchFamily="34" charset="0"/>
            </a:endParaRPr>
          </a:p>
          <a:p>
            <a:pPr lvl="1"/>
            <a:r>
              <a:rPr lang="en-US" sz="2400" dirty="0">
                <a:latin typeface="Segoe UI" panose="020B0502040204020203" pitchFamily="34" charset="0"/>
              </a:rPr>
              <a:t>Probiotics</a:t>
            </a:r>
          </a:p>
          <a:p>
            <a:pPr lvl="1"/>
            <a:r>
              <a:rPr lang="en-US" sz="2400" dirty="0">
                <a:latin typeface="Segoe UI" panose="020B0502040204020203" pitchFamily="34" charset="0"/>
              </a:rPr>
              <a:t>Herbal remedies</a:t>
            </a:r>
          </a:p>
          <a:p>
            <a:pPr lvl="1"/>
            <a:r>
              <a:rPr lang="en-US" sz="2400" dirty="0">
                <a:latin typeface="Segoe UI" panose="020B0502040204020203" pitchFamily="34" charset="0"/>
              </a:rPr>
              <a:t>Vitamins and minerals</a:t>
            </a:r>
          </a:p>
          <a:p>
            <a:pPr lvl="1"/>
            <a:r>
              <a:rPr lang="en-US" sz="2400" dirty="0">
                <a:latin typeface="Segoe UI" panose="020B0502040204020203" pitchFamily="34" charset="0"/>
              </a:rPr>
              <a:t>Homeopathic medicines</a:t>
            </a:r>
          </a:p>
          <a:p>
            <a:pPr lvl="1"/>
            <a:r>
              <a:rPr lang="en-US" sz="2400" dirty="0">
                <a:latin typeface="Segoe UI" panose="020B0502040204020203" pitchFamily="34" charset="0"/>
              </a:rPr>
              <a:t>Traditional medicines such as traditional Chinese medicines</a:t>
            </a:r>
          </a:p>
          <a:p>
            <a:pPr lvl="1"/>
            <a:r>
              <a:rPr lang="en-US" sz="2400" dirty="0">
                <a:latin typeface="Segoe UI" panose="020B0502040204020203" pitchFamily="34" charset="0"/>
              </a:rPr>
              <a:t>Other products like amino acids and essential fatty acids</a:t>
            </a:r>
          </a:p>
          <a:p>
            <a:pPr lvl="1"/>
            <a:endParaRPr lang="en-US" sz="1000" b="1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8B445F-68AC-4FCC-B4CC-64D6A5D4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Canada’s natural Health product?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A311B-7515-4FE5-990E-CA0683411DD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660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AA8B8D-C732-4EB6-93BE-BEB5CE4C3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5040"/>
            <a:ext cx="10515600" cy="4979945"/>
          </a:xfrm>
        </p:spPr>
        <p:txBody>
          <a:bodyPr>
            <a:normAutofit lnSpcReduction="10000"/>
          </a:bodyPr>
          <a:lstStyle/>
          <a:p>
            <a:pPr algn="l"/>
            <a:endParaRPr lang="en-US" b="0" i="0" dirty="0">
              <a:solidFill>
                <a:srgbClr val="FF0000"/>
              </a:solidFill>
              <a:effectLst/>
              <a:latin typeface="Noto Sans"/>
            </a:endParaRPr>
          </a:p>
          <a:p>
            <a:pPr lvl="1"/>
            <a:endParaRPr lang="en-US" sz="1000" b="1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1850" b="1" i="0" dirty="0">
                <a:effectLst/>
                <a:latin typeface="Lato"/>
              </a:rPr>
              <a:t>Licensed Natural Health Products Database (LNHPD)</a:t>
            </a:r>
          </a:p>
          <a:p>
            <a:pPr marL="0" indent="0" algn="l">
              <a:buNone/>
            </a:pPr>
            <a:endParaRPr lang="en-US" b="0" i="0" dirty="0">
              <a:effectLst/>
              <a:latin typeface="Noto Sans"/>
            </a:endParaRPr>
          </a:p>
          <a:p>
            <a:pPr algn="l"/>
            <a:r>
              <a:rPr lang="en-US" b="0" i="0" dirty="0">
                <a:effectLst/>
                <a:latin typeface="Noto Sans"/>
              </a:rPr>
              <a:t>Health Canada has </a:t>
            </a:r>
            <a:r>
              <a:rPr lang="en-US" b="0" dirty="0">
                <a:latin typeface="Noto Sans"/>
              </a:rPr>
              <a:t>established t</a:t>
            </a:r>
            <a:r>
              <a:rPr lang="en-US" b="0" i="0" dirty="0">
                <a:effectLst/>
                <a:latin typeface="Noto Sans"/>
              </a:rPr>
              <a:t>he Licensed Natural Health Products Database contains information about natural health products that have been issued a product license by Health Canada.</a:t>
            </a:r>
            <a:br>
              <a:rPr lang="en-US" b="0" i="0" dirty="0">
                <a:effectLst/>
                <a:latin typeface="Noto Sans"/>
              </a:rPr>
            </a:br>
            <a:endParaRPr lang="en-US" b="0" dirty="0">
              <a:latin typeface="Noto Sans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Noto Sans"/>
              </a:rPr>
              <a:t>Products with a license have been assessed by Health Canada and found to be safe, effective and of high quality </a:t>
            </a:r>
            <a:r>
              <a:rPr lang="en-US" i="0" dirty="0">
                <a:solidFill>
                  <a:schemeClr val="accent6"/>
                </a:solidFill>
                <a:effectLst/>
                <a:latin typeface="Noto Sans"/>
              </a:rPr>
              <a:t>under their recommended conditions of use</a:t>
            </a:r>
            <a:r>
              <a:rPr lang="en-US" b="0" i="0" dirty="0">
                <a:solidFill>
                  <a:srgbClr val="333333"/>
                </a:solidFill>
                <a:effectLst/>
                <a:latin typeface="Noto Sans"/>
              </a:rPr>
              <a:t>. </a:t>
            </a:r>
            <a:br>
              <a:rPr lang="en-US" b="0" i="0" dirty="0">
                <a:solidFill>
                  <a:srgbClr val="333333"/>
                </a:solidFill>
                <a:effectLst/>
                <a:latin typeface="Noto Sans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Noto Sans"/>
              </a:rPr>
              <a:t> 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Noto Sans"/>
              </a:rPr>
              <a:t>You can identify licensed natural health products by looking for the eight-digit Natural Product Number (NPN) on the label.</a:t>
            </a:r>
            <a:br>
              <a:rPr lang="en-US" b="0" i="0" dirty="0">
                <a:solidFill>
                  <a:srgbClr val="333333"/>
                </a:solidFill>
                <a:effectLst/>
                <a:latin typeface="Noto Sans"/>
              </a:rPr>
            </a:br>
            <a:endParaRPr lang="en-US" b="0" i="0" dirty="0">
              <a:solidFill>
                <a:srgbClr val="333333"/>
              </a:solidFill>
              <a:effectLst/>
              <a:latin typeface="Noto Sans"/>
            </a:endParaRPr>
          </a:p>
          <a:p>
            <a:pPr algn="l"/>
            <a:r>
              <a:rPr lang="en-US" b="0" i="0" dirty="0">
                <a:effectLst/>
                <a:latin typeface="Noto Sans"/>
              </a:rPr>
              <a:t>The following Arbonne Nutrition products include: </a:t>
            </a:r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8B445F-68AC-4FCC-B4CC-64D6A5D4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Canada’s natural Health product?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A311B-7515-4FE5-990E-CA0683411DD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591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472DE-9BA5-4DFC-810F-D92917248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530" y="830797"/>
            <a:ext cx="11016817" cy="4612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Arbonne Canada’s Licensed as NATURAL HEALTH PRODUCT (NHP)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5110A9-D843-4182-808F-743F1C96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0" y="1363932"/>
            <a:ext cx="128015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6DB5153A-C17A-4F3E-9879-24D974EF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73" y="1714500"/>
            <a:ext cx="128015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17D14DE8-9AEF-4EEF-8201-C77A890A8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35" y="1363932"/>
            <a:ext cx="128015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B686EAF4-FFE2-4F35-86CB-9756FE44F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93" y="1679853"/>
            <a:ext cx="128015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4FB3BC0-0B7A-4A77-8A04-4FAEB3B48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28" y="1407717"/>
            <a:ext cx="128016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id="{2661593A-5273-4BB3-B697-761D89496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30" y="3367374"/>
            <a:ext cx="128015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24">
            <a:extLst>
              <a:ext uri="{FF2B5EF4-FFF2-40B4-BE49-F238E27FC236}">
                <a16:creationId xmlns:a16="http://schemas.microsoft.com/office/drawing/2014/main" id="{800A0676-D794-480F-9BD5-EC6D538F9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2" y="3146029"/>
            <a:ext cx="128015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7D4B8990-7400-4996-81FB-4257DBD01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89" y="3043279"/>
            <a:ext cx="128015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30">
            <a:extLst>
              <a:ext uri="{FF2B5EF4-FFF2-40B4-BE49-F238E27FC236}">
                <a16:creationId xmlns:a16="http://schemas.microsoft.com/office/drawing/2014/main" id="{18520CF0-9C48-46B9-899E-25018CC7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27" y="3443271"/>
            <a:ext cx="128015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32">
            <a:extLst>
              <a:ext uri="{FF2B5EF4-FFF2-40B4-BE49-F238E27FC236}">
                <a16:creationId xmlns:a16="http://schemas.microsoft.com/office/drawing/2014/main" id="{D0CCBDA7-585F-4802-9663-5911EFB3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2" y="4746451"/>
            <a:ext cx="128015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34">
            <a:extLst>
              <a:ext uri="{FF2B5EF4-FFF2-40B4-BE49-F238E27FC236}">
                <a16:creationId xmlns:a16="http://schemas.microsoft.com/office/drawing/2014/main" id="{2B2991D6-D335-4C60-B542-DF79CE7D5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57" y="5425968"/>
            <a:ext cx="128015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36">
            <a:extLst>
              <a:ext uri="{FF2B5EF4-FFF2-40B4-BE49-F238E27FC236}">
                <a16:creationId xmlns:a16="http://schemas.microsoft.com/office/drawing/2014/main" id="{24C33A47-7E39-4B40-B7CA-7F72FD3CA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12" y="4746451"/>
            <a:ext cx="128015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EE49A1B6-17D0-4B40-AABD-712F0137B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21" y="3525825"/>
            <a:ext cx="128015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7F0FBF38-CA7F-4621-BA39-44E8D77CA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83" y="2979693"/>
            <a:ext cx="128015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94DD9A-24C7-4A26-A24C-C8F9D9EE789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8045" y="1689784"/>
            <a:ext cx="1402202" cy="14875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B6BF25-6F20-4729-9D26-10211F25945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2230" y="5284782"/>
            <a:ext cx="1402202" cy="14875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3B5F7F-9F8F-4F46-906D-147E7E57EA1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90837" y="1283255"/>
            <a:ext cx="1402202" cy="14875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F63F5C-D1F2-4215-83B8-62E991E26A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73357" y="1735713"/>
            <a:ext cx="1402202" cy="1487553"/>
          </a:xfrm>
          <a:prstGeom prst="rect">
            <a:avLst/>
          </a:prstGeom>
        </p:spPr>
      </p:pic>
      <p:pic>
        <p:nvPicPr>
          <p:cNvPr id="3072" name="Picture 3071">
            <a:extLst>
              <a:ext uri="{FF2B5EF4-FFF2-40B4-BE49-F238E27FC236}">
                <a16:creationId xmlns:a16="http://schemas.microsoft.com/office/drawing/2014/main" id="{2FC1CD16-7817-4779-890C-6E1AFF08C08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05806" y="1363932"/>
            <a:ext cx="1402202" cy="1487553"/>
          </a:xfrm>
          <a:prstGeom prst="rect">
            <a:avLst/>
          </a:prstGeom>
        </p:spPr>
      </p:pic>
      <p:pic>
        <p:nvPicPr>
          <p:cNvPr id="3075" name="Picture 3074">
            <a:extLst>
              <a:ext uri="{FF2B5EF4-FFF2-40B4-BE49-F238E27FC236}">
                <a16:creationId xmlns:a16="http://schemas.microsoft.com/office/drawing/2014/main" id="{D1DEC737-B2D8-47B4-8DFD-5F9636BE315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17755" y="3156496"/>
            <a:ext cx="1402202" cy="1487553"/>
          </a:xfrm>
          <a:prstGeom prst="rect">
            <a:avLst/>
          </a:prstGeom>
        </p:spPr>
      </p:pic>
      <p:pic>
        <p:nvPicPr>
          <p:cNvPr id="3077" name="Picture 3076">
            <a:extLst>
              <a:ext uri="{FF2B5EF4-FFF2-40B4-BE49-F238E27FC236}">
                <a16:creationId xmlns:a16="http://schemas.microsoft.com/office/drawing/2014/main" id="{0EFB4150-4FA6-4BFE-A1D3-451C794801A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09589" y="3549474"/>
            <a:ext cx="1402202" cy="1487553"/>
          </a:xfrm>
          <a:prstGeom prst="rect">
            <a:avLst/>
          </a:prstGeom>
        </p:spPr>
      </p:pic>
      <p:pic>
        <p:nvPicPr>
          <p:cNvPr id="3079" name="Picture 3078">
            <a:extLst>
              <a:ext uri="{FF2B5EF4-FFF2-40B4-BE49-F238E27FC236}">
                <a16:creationId xmlns:a16="http://schemas.microsoft.com/office/drawing/2014/main" id="{638CC171-004A-40E1-BF90-79CDE208999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32653" y="3137176"/>
            <a:ext cx="1402202" cy="1487553"/>
          </a:xfrm>
          <a:prstGeom prst="rect">
            <a:avLst/>
          </a:prstGeom>
        </p:spPr>
      </p:pic>
      <p:pic>
        <p:nvPicPr>
          <p:cNvPr id="3081" name="Picture 3080">
            <a:extLst>
              <a:ext uri="{FF2B5EF4-FFF2-40B4-BE49-F238E27FC236}">
                <a16:creationId xmlns:a16="http://schemas.microsoft.com/office/drawing/2014/main" id="{ADCFA50B-2A90-41D1-A794-000E808E168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53480" y="4823010"/>
            <a:ext cx="1402202" cy="1487553"/>
          </a:xfrm>
          <a:prstGeom prst="rect">
            <a:avLst/>
          </a:prstGeom>
        </p:spPr>
      </p:pic>
      <p:pic>
        <p:nvPicPr>
          <p:cNvPr id="3083" name="Picture 3082">
            <a:extLst>
              <a:ext uri="{FF2B5EF4-FFF2-40B4-BE49-F238E27FC236}">
                <a16:creationId xmlns:a16="http://schemas.microsoft.com/office/drawing/2014/main" id="{BF11BA58-5F77-4A1E-B331-FB4BE1E0B2A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44730" y="5367991"/>
            <a:ext cx="1402202" cy="1487553"/>
          </a:xfrm>
          <a:prstGeom prst="rect">
            <a:avLst/>
          </a:prstGeom>
        </p:spPr>
      </p:pic>
      <p:pic>
        <p:nvPicPr>
          <p:cNvPr id="3085" name="Picture 3084">
            <a:extLst>
              <a:ext uri="{FF2B5EF4-FFF2-40B4-BE49-F238E27FC236}">
                <a16:creationId xmlns:a16="http://schemas.microsoft.com/office/drawing/2014/main" id="{ED1CD33E-5902-4BAA-A7DA-EFDDF525030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32387" y="4814871"/>
            <a:ext cx="1402202" cy="14875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C978D5-5AC7-4EBB-9EC9-6CC0150C3EA6}"/>
              </a:ext>
            </a:extLst>
          </p:cNvPr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039" y="5262442"/>
            <a:ext cx="1402202" cy="15031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4B2691-4694-441B-BC06-7DA5B027C060}"/>
              </a:ext>
            </a:extLst>
          </p:cNvPr>
          <p:cNvPicPr/>
          <p:nvPr/>
        </p:nvPicPr>
        <p:blipFill rotWithShape="1">
          <a:blip r:embed="rId28"/>
          <a:srcRect l="51709" t="29630" r="24644" b="18961"/>
          <a:stretch/>
        </p:blipFill>
        <p:spPr bwMode="auto">
          <a:xfrm>
            <a:off x="10127733" y="4950263"/>
            <a:ext cx="1216733" cy="1487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759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0A08A1-B562-4947-9029-4D420B53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Health Products	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72CD8-1F11-4F07-81AD-30C21AF47537}"/>
              </a:ext>
            </a:extLst>
          </p:cNvPr>
          <p:cNvSpPr txBox="1"/>
          <p:nvPr/>
        </p:nvSpPr>
        <p:spPr>
          <a:xfrm>
            <a:off x="389642" y="1414344"/>
            <a:ext cx="10908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INCLUDES:</a:t>
            </a:r>
          </a:p>
          <a:p>
            <a:endParaRPr lang="en-C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B0D9B-14B6-4489-A834-C359799828CE}"/>
              </a:ext>
            </a:extLst>
          </p:cNvPr>
          <p:cNvSpPr txBox="1"/>
          <p:nvPr/>
        </p:nvSpPr>
        <p:spPr>
          <a:xfrm>
            <a:off x="389642" y="1992469"/>
            <a:ext cx="62484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#6105 Healthy Skin Within Skin Elixir (NPH #80092835)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#2063 Essentials Digestion Plus (NPH #80094881)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#2064 Essentials Multivitamin &amp; Mineral Boost (NPH #80091871)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#6102 Essentials Mind Health (NPH #80081437)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#2968 Pea Protein Shake — Strawberry (NPH #80092210)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#2964 Essentials Protein Shake — Marble Cake (NPH #80092210)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#2963 Essentials Protein Shake — Cinnamon Roll (NPH #80092210)</a:t>
            </a:r>
            <a:endParaRPr lang="en-US" sz="1500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#2957 Essentials Protein Shake — Chocolate (NPH #80091916)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#2979 Essentials Protein Shake — Vanilla (NPH #80092210)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#2073 Essentials Protein Shake, 10-pack — Chocolate (NPH #8009196)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#2074 Essentials Protein Shake, 10-pack — Vanilla (NPH #80092210)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#6103 Essentials Body Cleanse (NPH #80081728)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#2114 Essentials Energy Fizz Sticks — Rosé Champagne (NPH #80086207)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#2111 Ginseng Energy Fizz Sticks — Strawberry </a:t>
            </a:r>
            <a:r>
              <a:rPr lang="en-US" sz="1500" dirty="0" err="1"/>
              <a:t>Flavour</a:t>
            </a:r>
            <a:r>
              <a:rPr lang="en-US" sz="1500" dirty="0"/>
              <a:t> (NPH #80086207)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#2112 Ginseng Energy Fizz Sticks — Watermelon </a:t>
            </a:r>
            <a:r>
              <a:rPr lang="en-US" sz="1500" dirty="0" err="1"/>
              <a:t>Flavour</a:t>
            </a:r>
            <a:r>
              <a:rPr lang="en-US" sz="1500" dirty="0"/>
              <a:t> (NPH #80086207)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#2077 Essentials Energy Fizz Sticks — Citrus (NPH #80086207)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#2079 Essentials Energy Fizz Sticks — Pomegranate (NPH #80086207)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endParaRPr lang="en-US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459A6-9759-4B7D-881F-8B90B77AE513}"/>
              </a:ext>
            </a:extLst>
          </p:cNvPr>
          <p:cNvSpPr txBox="1"/>
          <p:nvPr/>
        </p:nvSpPr>
        <p:spPr>
          <a:xfrm>
            <a:off x="6518121" y="1992469"/>
            <a:ext cx="634181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#2067 Essentials Fit Chews — Caramel (NPH #80058196)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#2068 Essentials Fit Chews — Chocolate (NPH #80058196)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#6114 Essentials Fit Chews — Lemon (NPH #80058196)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#6218 Essentials Sleep Well Spray (NPH #80048461)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#2066 Essentials Omega-3 Plus (NPH #80036720)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#2062 Essentials Women’s Calcium Plus (NPH #80024576)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#6099 </a:t>
            </a:r>
            <a:r>
              <a:rPr lang="en-US" sz="1500" dirty="0" err="1"/>
              <a:t>PhytoSport</a:t>
            </a:r>
            <a:r>
              <a:rPr lang="en-US" sz="1500" dirty="0"/>
              <a:t> Prepare &amp; Endure (NPH #80060882)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#6264 </a:t>
            </a:r>
            <a:r>
              <a:rPr lang="en-US" sz="1500" dirty="0" err="1"/>
              <a:t>PhytoSport</a:t>
            </a:r>
            <a:r>
              <a:rPr lang="en-US" sz="1500" dirty="0"/>
              <a:t> Complete Hydration (NPH #80060879)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#6100 </a:t>
            </a:r>
            <a:r>
              <a:rPr lang="en-US" sz="1500" dirty="0" err="1"/>
              <a:t>PhytoSport</a:t>
            </a:r>
            <a:r>
              <a:rPr lang="en-US" sz="1500" dirty="0"/>
              <a:t> After Workout (NPH #80060881)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#6210 Evolution Full Control (NPH #80052758)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#2618 Evolution Metabolism Support (NPH #80058446)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#6298 </a:t>
            </a:r>
            <a:r>
              <a:rPr lang="en-US" sz="1500" dirty="0" err="1"/>
              <a:t>SuperBoost</a:t>
            </a:r>
            <a:r>
              <a:rPr lang="en-US" sz="1500" dirty="0"/>
              <a:t> Antioxidant Shot (NPH #80090250)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#6088 </a:t>
            </a:r>
            <a:r>
              <a:rPr lang="en-US" sz="1500" dirty="0" err="1"/>
              <a:t>InnerCalm</a:t>
            </a:r>
            <a:r>
              <a:rPr lang="en-US" sz="1500" dirty="0"/>
              <a:t> </a:t>
            </a:r>
            <a:r>
              <a:rPr lang="en-US" sz="1500" dirty="0" err="1"/>
              <a:t>Adaptogenic</a:t>
            </a:r>
            <a:r>
              <a:rPr lang="en-US" sz="1500" dirty="0"/>
              <a:t> De-Stress Powder (NPH #80102499)</a:t>
            </a:r>
          </a:p>
        </p:txBody>
      </p:sp>
    </p:spTree>
    <p:extLst>
      <p:ext uri="{BB962C8B-B14F-4D97-AF65-F5344CB8AC3E}">
        <p14:creationId xmlns:p14="http://schemas.microsoft.com/office/powerpoint/2010/main" val="268807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6BEF1-32BB-244D-8377-BF0F1A2B0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Arbonne Canada’s FOOD PRODUCTS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B11E94-D08E-4D0D-B6C3-7E152AFEEEC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7220207"/>
              </p:ext>
            </p:extLst>
          </p:nvPr>
        </p:nvGraphicFramePr>
        <p:xfrm>
          <a:off x="6236412" y="934948"/>
          <a:ext cx="5619965" cy="5327976"/>
        </p:xfrm>
        <a:graphic>
          <a:graphicData uri="http://schemas.openxmlformats.org/drawingml/2006/table">
            <a:tbl>
              <a:tblPr/>
              <a:tblGrid>
                <a:gridCol w="3809409">
                  <a:extLst>
                    <a:ext uri="{9D8B030D-6E8A-4147-A177-3AD203B41FA5}">
                      <a16:colId xmlns:a16="http://schemas.microsoft.com/office/drawing/2014/main" val="842055460"/>
                    </a:ext>
                  </a:extLst>
                </a:gridCol>
                <a:gridCol w="1100818">
                  <a:extLst>
                    <a:ext uri="{9D8B030D-6E8A-4147-A177-3AD203B41FA5}">
                      <a16:colId xmlns:a16="http://schemas.microsoft.com/office/drawing/2014/main" val="3937145140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399715462"/>
                    </a:ext>
                  </a:extLst>
                </a:gridCol>
              </a:tblGrid>
              <a:tr h="665997">
                <a:tc>
                  <a:txBody>
                    <a:bodyPr/>
                    <a:lstStyle/>
                    <a:p>
                      <a:pPr algn="l" fontAlgn="ctr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NAME (ENG)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080943"/>
                  </a:ext>
                </a:extLst>
              </a:tr>
              <a:tr h="66599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 Protein Boost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86775"/>
                  </a:ext>
                </a:extLst>
              </a:tr>
              <a:tr h="66599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 Fibre Boost 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406006"/>
                  </a:ext>
                </a:extLst>
              </a:tr>
              <a:tr h="66599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Greens Balance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748176"/>
                  </a:ext>
                </a:extLst>
              </a:tr>
              <a:tr h="66599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Herbal Tea 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626804"/>
                  </a:ext>
                </a:extLst>
              </a:tr>
              <a:tr h="66599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Herbal Infusion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904266"/>
                  </a:ext>
                </a:extLst>
              </a:tr>
              <a:tr h="665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 Snack Bar — Iced Lemon Flavor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499661"/>
                  </a:ext>
                </a:extLst>
              </a:tr>
              <a:tr h="665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 Snack Bar — Dark Chocolate &amp; Sea Salt Flavor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364799"/>
                  </a:ext>
                </a:extLst>
              </a:tr>
            </a:tbl>
          </a:graphicData>
        </a:graphic>
      </p:graphicFrame>
      <p:pic>
        <p:nvPicPr>
          <p:cNvPr id="22" name="Picture 18">
            <a:extLst>
              <a:ext uri="{FF2B5EF4-FFF2-40B4-BE49-F238E27FC236}">
                <a16:creationId xmlns:a16="http://schemas.microsoft.com/office/drawing/2014/main" id="{22C0A35A-A2D9-44F0-BBC6-3998E7F38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3119845" y="1576416"/>
            <a:ext cx="128016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8DC0D172-0674-4FF2-825D-49B34DBE6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1594117" y="1576417"/>
            <a:ext cx="128016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A91A792-8736-4A88-A59C-FEF3E410D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97" y="4891320"/>
            <a:ext cx="1280161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612E3B73-98E3-4FCF-B089-7ED34EADB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25" y="4893094"/>
            <a:ext cx="1280161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D0233DD-6025-4CA0-AD32-DB03E144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8" y="3155318"/>
            <a:ext cx="1280161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BEA6BDDB-1DCC-4C5F-A353-F4E9E6182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21" y="3155318"/>
            <a:ext cx="1280161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BCEBE4E1-8BF5-45B1-8565-C731A901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30" y="3148184"/>
            <a:ext cx="1280161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E63A19-1D9B-4C05-8896-70977A35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dirty="0"/>
              <a:t>Health Canada NHP Licensing</a:t>
            </a:r>
            <a:br>
              <a:rPr lang="en-US" sz="2800" b="0" dirty="0"/>
            </a:br>
            <a:br>
              <a:rPr lang="en-US" sz="2800" b="0" dirty="0">
                <a:latin typeface="+mj-lt"/>
              </a:rPr>
            </a:br>
            <a:r>
              <a:rPr lang="en-US" sz="2800" b="0" dirty="0">
                <a:latin typeface="+mj-lt"/>
              </a:rPr>
              <a:t>Our </a:t>
            </a:r>
            <a:r>
              <a:rPr lang="en-US" sz="2800" b="0" i="0" dirty="0">
                <a:effectLst/>
                <a:latin typeface="+mj-lt"/>
              </a:rPr>
              <a:t>Health Canada approved licensed NHP products </a:t>
            </a:r>
            <a:r>
              <a:rPr lang="en-US" sz="2800" i="0" dirty="0">
                <a:effectLst/>
                <a:latin typeface="+mj-lt"/>
              </a:rPr>
              <a:t>ARE </a:t>
            </a:r>
            <a:r>
              <a:rPr lang="en-US" sz="2800" b="0" i="0" dirty="0">
                <a:effectLst/>
                <a:latin typeface="+mj-lt"/>
              </a:rPr>
              <a:t>for the INDIVIDUAL consumption ONLY AND NOT FOR CONCOMITANT USE.</a:t>
            </a:r>
            <a:br>
              <a:rPr lang="en-US" sz="2800" b="0" i="0" dirty="0">
                <a:effectLst/>
                <a:latin typeface="+mj-lt"/>
              </a:rPr>
            </a:br>
            <a:r>
              <a:rPr lang="en-US" sz="2800" b="0" i="0" dirty="0">
                <a:effectLst/>
                <a:latin typeface="+mj-lt"/>
              </a:rPr>
              <a:t> </a:t>
            </a:r>
            <a:br>
              <a:rPr lang="en-US" sz="2800" b="0" i="0" dirty="0">
                <a:effectLst/>
                <a:latin typeface="+mj-lt"/>
              </a:rPr>
            </a:br>
            <a:r>
              <a:rPr lang="en-US" sz="2800" b="0" i="0" dirty="0">
                <a:effectLst/>
                <a:latin typeface="+mj-lt"/>
              </a:rPr>
              <a:t>When we blend or promote  2 or more NHP products (Digestion Plus, Protein Mix, Skin Elixir etc.) ￼the total ingredients list no longer matches our approved license.</a:t>
            </a:r>
            <a:endParaRPr lang="en-CA" sz="2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713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C9DB9B-82A7-488B-B30A-C5CD64A5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Tizzy – is aligned as it is one </a:t>
            </a:r>
            <a:r>
              <a:rPr lang="en-US" dirty="0">
                <a:solidFill>
                  <a:schemeClr val="accent6"/>
                </a:solidFill>
              </a:rPr>
              <a:t>Food</a:t>
            </a:r>
            <a:r>
              <a:rPr lang="en-US" dirty="0"/>
              <a:t> and one </a:t>
            </a:r>
            <a:r>
              <a:rPr lang="en-US" dirty="0">
                <a:solidFill>
                  <a:schemeClr val="accent6"/>
                </a:solidFill>
              </a:rPr>
              <a:t>nHP 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AA9851-DC8D-4F87-B205-FBF7FE4A3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458" y="2418921"/>
            <a:ext cx="2545860" cy="2699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4AFEBC-0C6F-44E2-96DB-9B5B23A57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549" y="2521662"/>
            <a:ext cx="2448090" cy="2597103"/>
          </a:xfrm>
          <a:prstGeom prst="rect">
            <a:avLst/>
          </a:prstGeom>
        </p:spPr>
      </p:pic>
      <p:sp>
        <p:nvSpPr>
          <p:cNvPr id="10" name="Plus Sign 9">
            <a:extLst>
              <a:ext uri="{FF2B5EF4-FFF2-40B4-BE49-F238E27FC236}">
                <a16:creationId xmlns:a16="http://schemas.microsoft.com/office/drawing/2014/main" id="{B180EFE0-D40C-4D59-9405-3F879D1BB66A}"/>
              </a:ext>
            </a:extLst>
          </p:cNvPr>
          <p:cNvSpPr/>
          <p:nvPr/>
        </p:nvSpPr>
        <p:spPr>
          <a:xfrm>
            <a:off x="5001200" y="3121570"/>
            <a:ext cx="1623317" cy="150002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314F0-BAB4-4F3B-B6A8-7C7B7500D72E}"/>
              </a:ext>
            </a:extLst>
          </p:cNvPr>
          <p:cNvSpPr txBox="1"/>
          <p:nvPr/>
        </p:nvSpPr>
        <p:spPr>
          <a:xfrm>
            <a:off x="1605522" y="5118765"/>
            <a:ext cx="294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#2076 Herbal Tea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FOOD</a:t>
            </a:r>
            <a:endParaRPr lang="en-CA" b="1" dirty="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CF484-CA4E-4242-AA4D-F6EF5E27679B}"/>
              </a:ext>
            </a:extLst>
          </p:cNvPr>
          <p:cNvSpPr txBox="1"/>
          <p:nvPr/>
        </p:nvSpPr>
        <p:spPr>
          <a:xfrm>
            <a:off x="5086270" y="5118765"/>
            <a:ext cx="7184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#2079 Essentials Energy Fizz Sticks — Pomegranate 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(NPH #80086207)</a:t>
            </a:r>
          </a:p>
          <a:p>
            <a:pPr algn="ctr"/>
            <a:endParaRPr lang="en-CA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8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C9DB9B-82A7-488B-B30A-C5CD64A5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shake blend – is aligned as it is 2 </a:t>
            </a:r>
            <a:r>
              <a:rPr lang="en-US" dirty="0">
                <a:solidFill>
                  <a:schemeClr val="accent6"/>
                </a:solidFill>
              </a:rPr>
              <a:t>FoodS </a:t>
            </a:r>
            <a:r>
              <a:rPr lang="en-US" dirty="0"/>
              <a:t>and </a:t>
            </a:r>
            <a:r>
              <a:rPr lang="en-US" dirty="0">
                <a:solidFill>
                  <a:schemeClr val="accent6"/>
                </a:solidFill>
              </a:rPr>
              <a:t>nHP </a:t>
            </a:r>
            <a:endParaRPr lang="en-CA" dirty="0">
              <a:solidFill>
                <a:schemeClr val="accent6"/>
              </a:solidFill>
            </a:endParaRPr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B180EFE0-D40C-4D59-9405-3F879D1BB66A}"/>
              </a:ext>
            </a:extLst>
          </p:cNvPr>
          <p:cNvSpPr/>
          <p:nvPr/>
        </p:nvSpPr>
        <p:spPr>
          <a:xfrm>
            <a:off x="4281261" y="3168387"/>
            <a:ext cx="1623317" cy="150002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855D8-3D82-44AA-847E-CC2AD4BAF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029" y="2363057"/>
            <a:ext cx="2477319" cy="2621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559212-318C-437A-A05A-BE5AABD33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44" y="2363057"/>
            <a:ext cx="2470944" cy="26213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30FA3-3825-4F32-9177-FAB53F7A6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918" y="2363057"/>
            <a:ext cx="2477319" cy="26213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D8192DE-CD82-406C-A728-82FEA1C946CE}"/>
              </a:ext>
            </a:extLst>
          </p:cNvPr>
          <p:cNvSpPr txBox="1"/>
          <p:nvPr/>
        </p:nvSpPr>
        <p:spPr>
          <a:xfrm>
            <a:off x="125790" y="5078576"/>
            <a:ext cx="415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#2979 Essentials Protein Shake — Vanilla (NPH #80092210)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864A6F-7633-4A31-963C-CF0D9FF97FEA}"/>
              </a:ext>
            </a:extLst>
          </p:cNvPr>
          <p:cNvSpPr txBox="1"/>
          <p:nvPr/>
        </p:nvSpPr>
        <p:spPr>
          <a:xfrm>
            <a:off x="5400753" y="5021001"/>
            <a:ext cx="415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#6232 Greens Balance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FOOD</a:t>
            </a:r>
            <a:endParaRPr lang="en-CA" b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D41A60-67D1-4830-9D71-C8106E669F77}"/>
              </a:ext>
            </a:extLst>
          </p:cNvPr>
          <p:cNvSpPr txBox="1"/>
          <p:nvPr/>
        </p:nvSpPr>
        <p:spPr>
          <a:xfrm>
            <a:off x="8202642" y="5002437"/>
            <a:ext cx="415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#6296 Daily Protein Boost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FOOD</a:t>
            </a:r>
            <a:endParaRPr lang="en-CA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8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BCD731BBFB34EA5874B6AE0204C92" ma:contentTypeVersion="13" ma:contentTypeDescription="Create a new document." ma:contentTypeScope="" ma:versionID="e959ef60a31e62c20bb68e1f34fa1162">
  <xsd:schema xmlns:xsd="http://www.w3.org/2001/XMLSchema" xmlns:xs="http://www.w3.org/2001/XMLSchema" xmlns:p="http://schemas.microsoft.com/office/2006/metadata/properties" xmlns:ns3="8d1951b0-176c-4363-ae12-bc3a18677ea9" xmlns:ns4="82a50dda-290f-4e61-9599-eec40f465804" targetNamespace="http://schemas.microsoft.com/office/2006/metadata/properties" ma:root="true" ma:fieldsID="400c25457edc48e027438637ffdbebe0" ns3:_="" ns4:_="">
    <xsd:import namespace="8d1951b0-176c-4363-ae12-bc3a18677ea9"/>
    <xsd:import namespace="82a50dda-290f-4e61-9599-eec40f4658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951b0-176c-4363-ae12-bc3a18677e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50dda-290f-4e61-9599-eec40f4658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32755C-D985-4D19-B442-1E03EF6F7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1951b0-176c-4363-ae12-bc3a18677ea9"/>
    <ds:schemaRef ds:uri="82a50dda-290f-4e61-9599-eec40f4658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E2EEE8-4ABB-47C7-ABD1-83074E6C90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A7AB5B-81DF-490A-AFFC-643D2E0C596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8d1951b0-176c-4363-ae12-bc3a18677ea9"/>
    <ds:schemaRef ds:uri="http://purl.org/dc/terms/"/>
    <ds:schemaRef ds:uri="http://schemas.openxmlformats.org/package/2006/metadata/core-properties"/>
    <ds:schemaRef ds:uri="82a50dda-290f-4e61-9599-eec40f465804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836</Words>
  <Application>Microsoft Office PowerPoint</Application>
  <PresentationFormat>Widescreen</PresentationFormat>
  <Paragraphs>93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Adobe Gothic Std B</vt:lpstr>
      <vt:lpstr>Arial</vt:lpstr>
      <vt:lpstr>Basis Grotesque Pro Medium</vt:lpstr>
      <vt:lpstr>Bebas Neue</vt:lpstr>
      <vt:lpstr>Calibri</vt:lpstr>
      <vt:lpstr>Calibri Light</vt:lpstr>
      <vt:lpstr>Franklin Gothic Demi Cond</vt:lpstr>
      <vt:lpstr>Lato</vt:lpstr>
      <vt:lpstr>Noto Sans</vt:lpstr>
      <vt:lpstr>Segoe UI</vt:lpstr>
      <vt:lpstr>System Font Regular</vt:lpstr>
      <vt:lpstr>Tahoma</vt:lpstr>
      <vt:lpstr>Times New Roman</vt:lpstr>
      <vt:lpstr>Office Theme</vt:lpstr>
      <vt:lpstr>Guidance document  Promotion &amp; use of  Canadian Nutritional Products </vt:lpstr>
      <vt:lpstr>health Canada’s natural Health product?</vt:lpstr>
      <vt:lpstr>health Canada’s natural Health product?</vt:lpstr>
      <vt:lpstr>PowerPoint Presentation</vt:lpstr>
      <vt:lpstr>Natural Health Products </vt:lpstr>
      <vt:lpstr>PowerPoint Presentation</vt:lpstr>
      <vt:lpstr>Health Canada NHP Licensing  Our Health Canada approved licensed NHP products ARE for the INDIVIDUAL consumption ONLY AND NOT FOR CONCOMITANT USE.   When we blend or promote  2 or more NHP products (Digestion Plus, Protein Mix, Skin Elixir etc.) ￼the total ingredients list no longer matches our approved license.</vt:lpstr>
      <vt:lpstr>A Tizzy – is aligned as it is one Food and one nHP </vt:lpstr>
      <vt:lpstr>A shake blend – is aligned as it is 2 FoodS and nHP </vt:lpstr>
      <vt:lpstr>Green Shot  is not  aligned as it is multiple nHP </vt:lpstr>
      <vt:lpstr>General Rules around use &amp; Social Media for Foods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Michelle Manaig</dc:creator>
  <cp:keywords/>
  <dc:description/>
  <cp:lastModifiedBy>Allison Agapen-Mullings</cp:lastModifiedBy>
  <cp:revision>185</cp:revision>
  <dcterms:created xsi:type="dcterms:W3CDTF">2019-12-02T16:27:49Z</dcterms:created>
  <dcterms:modified xsi:type="dcterms:W3CDTF">2021-01-15T15:28:37Z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0x010100E60BCD731BBFB34EA5874B6AE0204C92</vt:lpwstr>
  </property>
</Properties>
</file>